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63"/>
  </p:notesMasterIdLst>
  <p:handoutMasterIdLst>
    <p:handoutMasterId r:id="rId64"/>
  </p:handoutMasterIdLst>
  <p:sldIdLst>
    <p:sldId id="256" r:id="rId2"/>
    <p:sldId id="294" r:id="rId3"/>
    <p:sldId id="351" r:id="rId4"/>
    <p:sldId id="323" r:id="rId5"/>
    <p:sldId id="327" r:id="rId6"/>
    <p:sldId id="328" r:id="rId7"/>
    <p:sldId id="329" r:id="rId8"/>
    <p:sldId id="330" r:id="rId9"/>
    <p:sldId id="352" r:id="rId10"/>
    <p:sldId id="324" r:id="rId11"/>
    <p:sldId id="354" r:id="rId12"/>
    <p:sldId id="355" r:id="rId13"/>
    <p:sldId id="356"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53" r:id="rId27"/>
    <p:sldId id="370" r:id="rId28"/>
    <p:sldId id="371" r:id="rId29"/>
    <p:sldId id="372" r:id="rId30"/>
    <p:sldId id="373" r:id="rId31"/>
    <p:sldId id="374" r:id="rId32"/>
    <p:sldId id="375" r:id="rId33"/>
    <p:sldId id="376" r:id="rId34"/>
    <p:sldId id="377" r:id="rId35"/>
    <p:sldId id="378" r:id="rId36"/>
    <p:sldId id="380" r:id="rId37"/>
    <p:sldId id="379" r:id="rId38"/>
    <p:sldId id="381" r:id="rId39"/>
    <p:sldId id="383" r:id="rId40"/>
    <p:sldId id="384" r:id="rId41"/>
    <p:sldId id="385" r:id="rId42"/>
    <p:sldId id="386" r:id="rId43"/>
    <p:sldId id="387" r:id="rId44"/>
    <p:sldId id="388" r:id="rId45"/>
    <p:sldId id="389" r:id="rId46"/>
    <p:sldId id="390" r:id="rId47"/>
    <p:sldId id="392" r:id="rId48"/>
    <p:sldId id="393" r:id="rId49"/>
    <p:sldId id="391" r:id="rId50"/>
    <p:sldId id="394" r:id="rId51"/>
    <p:sldId id="395" r:id="rId52"/>
    <p:sldId id="396" r:id="rId53"/>
    <p:sldId id="397" r:id="rId54"/>
    <p:sldId id="398" r:id="rId55"/>
    <p:sldId id="399" r:id="rId56"/>
    <p:sldId id="401" r:id="rId57"/>
    <p:sldId id="402" r:id="rId58"/>
    <p:sldId id="403" r:id="rId59"/>
    <p:sldId id="404" r:id="rId60"/>
    <p:sldId id="325" r:id="rId61"/>
    <p:sldId id="326" r:id="rId6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ulio Masinelli" initials="GM" lastIdx="1" clrIdx="0">
    <p:extLst>
      <p:ext uri="{19B8F6BF-5375-455C-9EA6-DF929625EA0E}">
        <p15:presenceInfo xmlns:p15="http://schemas.microsoft.com/office/powerpoint/2012/main" userId="7d09e2dff60773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01"/>
    <a:srgbClr val="FF9900"/>
    <a:srgbClr val="990000"/>
    <a:srgbClr val="F4E956"/>
    <a:srgbClr val="00CCFF"/>
    <a:srgbClr val="FF9797"/>
    <a:srgbClr val="8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85912" autoAdjust="0"/>
  </p:normalViewPr>
  <p:slideViewPr>
    <p:cSldViewPr>
      <p:cViewPr varScale="1">
        <p:scale>
          <a:sx n="79" d="100"/>
          <a:sy n="79" d="100"/>
        </p:scale>
        <p:origin x="708" y="90"/>
      </p:cViewPr>
      <p:guideLst>
        <p:guide orient="horz" pos="2160"/>
        <p:guide pos="2880"/>
      </p:guideLst>
    </p:cSldViewPr>
  </p:slideViewPr>
  <p:notesTextViewPr>
    <p:cViewPr>
      <p:scale>
        <a:sx n="3" d="2"/>
        <a:sy n="3" d="2"/>
      </p:scale>
      <p:origin x="0" y="0"/>
    </p:cViewPr>
  </p:notesTextViewPr>
  <p:sorterViewPr>
    <p:cViewPr>
      <p:scale>
        <a:sx n="66" d="100"/>
        <a:sy n="66" d="100"/>
      </p:scale>
      <p:origin x="0" y="2592"/>
    </p:cViewPr>
  </p:sorterViewPr>
  <p:notesViewPr>
    <p:cSldViewPr>
      <p:cViewPr varScale="1">
        <p:scale>
          <a:sx n="96" d="100"/>
          <a:sy n="96" d="100"/>
        </p:scale>
        <p:origin x="4022"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0764AA-23B4-47DC-A414-5C41CC81008E}" type="datetimeFigureOut">
              <a:rPr lang="en-US" smtClean="0"/>
              <a:t>11/26/2024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A30068-B345-44E5-9809-D503A8B8DAAC}" type="slidenum">
              <a:rPr lang="en-US" smtClean="0"/>
              <a:t>‹Nr.›</a:t>
            </a:fld>
            <a:endParaRPr lang="en-US"/>
          </a:p>
        </p:txBody>
      </p:sp>
    </p:spTree>
    <p:extLst>
      <p:ext uri="{BB962C8B-B14F-4D97-AF65-F5344CB8AC3E}">
        <p14:creationId xmlns:p14="http://schemas.microsoft.com/office/powerpoint/2010/main" val="2592415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GB"/>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7D32D0DD-D841-400D-9EC8-7D901F2C6956}" type="slidenum">
              <a:rPr lang="en-GB"/>
              <a:pPr>
                <a:defRPr/>
              </a:pPr>
              <a:t>‹Nr.›</a:t>
            </a:fld>
            <a:endParaRPr lang="en-GB"/>
          </a:p>
        </p:txBody>
      </p:sp>
    </p:spTree>
    <p:extLst>
      <p:ext uri="{BB962C8B-B14F-4D97-AF65-F5344CB8AC3E}">
        <p14:creationId xmlns:p14="http://schemas.microsoft.com/office/powerpoint/2010/main" val="803582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algo, will try to fit a line. Maybe it will be better to fit a quadratic function (second order polynomial)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5</a:t>
            </a:fld>
            <a:endParaRPr lang="en-GB"/>
          </a:p>
        </p:txBody>
      </p:sp>
    </p:spTree>
    <p:extLst>
      <p:ext uri="{BB962C8B-B14F-4D97-AF65-F5344CB8AC3E}">
        <p14:creationId xmlns:p14="http://schemas.microsoft.com/office/powerpoint/2010/main" val="350954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22</a:t>
            </a:fld>
            <a:endParaRPr lang="en-GB"/>
          </a:p>
        </p:txBody>
      </p:sp>
    </p:spTree>
    <p:extLst>
      <p:ext uri="{BB962C8B-B14F-4D97-AF65-F5344CB8AC3E}">
        <p14:creationId xmlns:p14="http://schemas.microsoft.com/office/powerpoint/2010/main" val="343123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precise, this cost function is called squared error function</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23</a:t>
            </a:fld>
            <a:endParaRPr lang="en-GB"/>
          </a:p>
        </p:txBody>
      </p:sp>
    </p:spTree>
    <p:extLst>
      <p:ext uri="{BB962C8B-B14F-4D97-AF65-F5344CB8AC3E}">
        <p14:creationId xmlns:p14="http://schemas.microsoft.com/office/powerpoint/2010/main" val="917833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arrow is the assignment operator. Set left hand side to be equal to right hand side</a:t>
            </a:r>
          </a:p>
          <a:p>
            <a:endParaRPr lang="en-US" dirty="0"/>
          </a:p>
          <a:p>
            <a:r>
              <a:rPr lang="en-US" dirty="0"/>
              <a:t>The learning rate control how big is the step that each time we are taking toward the direction were J has its steepest descent.</a:t>
            </a:r>
          </a:p>
          <a:p>
            <a:endParaRPr lang="en-US" dirty="0"/>
          </a:p>
          <a:p>
            <a:r>
              <a:rPr lang="en-US" dirty="0"/>
              <a:t>Note that the update of theta 0 and theta 1 is simultaneous (first you compute all the derivatives, and then, you update the parameters). If you update one after the other, you’re not doing grad descend (if you do 1, 3, 2, 4).</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24</a:t>
            </a:fld>
            <a:endParaRPr lang="en-GB"/>
          </a:p>
        </p:txBody>
      </p:sp>
    </p:spTree>
    <p:extLst>
      <p:ext uri="{BB962C8B-B14F-4D97-AF65-F5344CB8AC3E}">
        <p14:creationId xmlns:p14="http://schemas.microsoft.com/office/powerpoint/2010/main" val="3483028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know from calculus, the derivative represents the slope of the tangent to the plot at the point we are considering. </a:t>
            </a:r>
          </a:p>
          <a:p>
            <a:r>
              <a:rPr lang="en-US" dirty="0"/>
              <a:t>It can be seen as the direction where the function has its maximum increment. In this univariate case, the direction can only be left or right. </a:t>
            </a:r>
          </a:p>
          <a:p>
            <a:r>
              <a:rPr lang="en-US" dirty="0"/>
              <a:t>The direction of the increment here is right, so we move in the opposite direction (remind the minus).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25</a:t>
            </a:fld>
            <a:endParaRPr lang="en-GB"/>
          </a:p>
        </p:txBody>
      </p:sp>
    </p:spTree>
    <p:extLst>
      <p:ext uri="{BB962C8B-B14F-4D97-AF65-F5344CB8AC3E}">
        <p14:creationId xmlns:p14="http://schemas.microsoft.com/office/powerpoint/2010/main" val="2648108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at the local minimum, the derivative is 0.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26</a:t>
            </a:fld>
            <a:endParaRPr lang="en-GB"/>
          </a:p>
        </p:txBody>
      </p:sp>
    </p:spTree>
    <p:extLst>
      <p:ext uri="{BB962C8B-B14F-4D97-AF65-F5344CB8AC3E}">
        <p14:creationId xmlns:p14="http://schemas.microsoft.com/office/powerpoint/2010/main" val="309632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assignment of the classes is of course arbitrary. It doe not really matter for the </a:t>
            </a:r>
            <a:r>
              <a:rPr lang="en-US" dirty="0" err="1"/>
              <a:t>algorighm</a:t>
            </a:r>
            <a:r>
              <a:rPr lang="en-US" dirty="0"/>
              <a:t>. Anyways, in a binary problem (with two classes), the class 0 is often related to the absence of something (such as, no need for maintenance), while 1 is related to the presence of something. In this case, 0 is called the negative class, while 1 is the negative one.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27</a:t>
            </a:fld>
            <a:endParaRPr lang="en-GB"/>
          </a:p>
        </p:txBody>
      </p:sp>
    </p:spTree>
    <p:extLst>
      <p:ext uri="{BB962C8B-B14F-4D97-AF65-F5344CB8AC3E}">
        <p14:creationId xmlns:p14="http://schemas.microsoft.com/office/powerpoint/2010/main" val="1272587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predicting, everything to the right of this point as class 1 and everything to the left as class 0.</a:t>
            </a:r>
          </a:p>
          <a:p>
            <a:endParaRPr lang="en-US" dirty="0"/>
          </a:p>
          <a:p>
            <a:r>
              <a:rPr lang="en-US" dirty="0"/>
              <a:t>So it’s look like we can simply cast the regression algorithm for the classification purposes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28</a:t>
            </a:fld>
            <a:endParaRPr lang="en-GB"/>
          </a:p>
        </p:txBody>
      </p:sp>
    </p:spTree>
    <p:extLst>
      <p:ext uri="{BB962C8B-B14F-4D97-AF65-F5344CB8AC3E}">
        <p14:creationId xmlns:p14="http://schemas.microsoft.com/office/powerpoint/2010/main" val="2082023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new data sample is totally legit, and – using the same decision rule we have seen before – we would have classified it correctly.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29</a:t>
            </a:fld>
            <a:endParaRPr lang="en-GB"/>
          </a:p>
        </p:txBody>
      </p:sp>
    </p:spTree>
    <p:extLst>
      <p:ext uri="{BB962C8B-B14F-4D97-AF65-F5344CB8AC3E}">
        <p14:creationId xmlns:p14="http://schemas.microsoft.com/office/powerpoint/2010/main" val="2140739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new data sample is totally legit, and – using the same decision rule we have seen before – we would have classified it correctly.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30</a:t>
            </a:fld>
            <a:endParaRPr lang="en-GB"/>
          </a:p>
        </p:txBody>
      </p:sp>
    </p:spTree>
    <p:extLst>
      <p:ext uri="{BB962C8B-B14F-4D97-AF65-F5344CB8AC3E}">
        <p14:creationId xmlns:p14="http://schemas.microsoft.com/office/powerpoint/2010/main" val="2674315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new data sample is totally legit, and – using the same decision rule we have seen before – we would have classified it correctly.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31</a:t>
            </a:fld>
            <a:endParaRPr lang="en-GB"/>
          </a:p>
        </p:txBody>
      </p:sp>
    </p:spTree>
    <p:extLst>
      <p:ext uri="{BB962C8B-B14F-4D97-AF65-F5344CB8AC3E}">
        <p14:creationId xmlns:p14="http://schemas.microsoft.com/office/powerpoint/2010/main" val="737142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14</a:t>
            </a:fld>
            <a:endParaRPr lang="en-GB"/>
          </a:p>
        </p:txBody>
      </p:sp>
    </p:spTree>
    <p:extLst>
      <p:ext uri="{BB962C8B-B14F-4D97-AF65-F5344CB8AC3E}">
        <p14:creationId xmlns:p14="http://schemas.microsoft.com/office/powerpoint/2010/main" val="748389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practice, we always use a probabilistic classifier to address every real-life problem.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32</a:t>
            </a:fld>
            <a:endParaRPr lang="en-GB"/>
          </a:p>
        </p:txBody>
      </p:sp>
    </p:spTree>
    <p:extLst>
      <p:ext uri="{BB962C8B-B14F-4D97-AF65-F5344CB8AC3E}">
        <p14:creationId xmlns:p14="http://schemas.microsoft.com/office/powerpoint/2010/main" val="3512284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sigmoid has an asymptote at 1 and an asymptote at 0 and its values are always between 0 and 1.</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33</a:t>
            </a:fld>
            <a:endParaRPr lang="en-GB"/>
          </a:p>
        </p:txBody>
      </p:sp>
    </p:spTree>
    <p:extLst>
      <p:ext uri="{BB962C8B-B14F-4D97-AF65-F5344CB8AC3E}">
        <p14:creationId xmlns:p14="http://schemas.microsoft.com/office/powerpoint/2010/main" val="2392790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the sum rule. Indeed, y must be either 1 or zero. So the probability of having either 1, or 0 (that is the sum of the two probabilities) has to be equal to 1. </a:t>
            </a:r>
          </a:p>
          <a:p>
            <a:endParaRPr lang="en-US" dirty="0"/>
          </a:p>
          <a:p>
            <a:r>
              <a:rPr lang="en-US" dirty="0"/>
              <a:t>Notice that h of x being greater than a threshold (0.5), means that it is more likely to have y = 1 than y = 0, given the sample that we are considering</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34</a:t>
            </a:fld>
            <a:endParaRPr lang="en-GB"/>
          </a:p>
        </p:txBody>
      </p:sp>
    </p:spTree>
    <p:extLst>
      <p:ext uri="{BB962C8B-B14F-4D97-AF65-F5344CB8AC3E}">
        <p14:creationId xmlns:p14="http://schemas.microsoft.com/office/powerpoint/2010/main" val="970072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decision rule is going to predict either 0 or 1 whenever theta transpose x is greater or equal than 0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35</a:t>
            </a:fld>
            <a:endParaRPr lang="en-GB"/>
          </a:p>
        </p:txBody>
      </p:sp>
    </p:spTree>
    <p:extLst>
      <p:ext uri="{BB962C8B-B14F-4D97-AF65-F5344CB8AC3E}">
        <p14:creationId xmlns:p14="http://schemas.microsoft.com/office/powerpoint/2010/main" val="3559757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any sample that satisfy this inequality, we predict that it belongs to class 1.  </a:t>
            </a:r>
          </a:p>
          <a:p>
            <a:endParaRPr lang="en-US" dirty="0"/>
          </a:p>
          <a:p>
            <a:r>
              <a:rPr lang="en-US" dirty="0"/>
              <a:t>Let’s see where the equality holds. It is the blue line. The part of the space where this amount is positive, is above the line.</a:t>
            </a:r>
          </a:p>
          <a:p>
            <a:endParaRPr lang="en-US" dirty="0"/>
          </a:p>
          <a:p>
            <a:r>
              <a:rPr lang="en-US" dirty="0"/>
              <a:t>So, the blue line represents all the points where h(x) is exactly 0.5</a:t>
            </a:r>
          </a:p>
          <a:p>
            <a:endParaRPr lang="en-US" dirty="0"/>
          </a:p>
          <a:p>
            <a:r>
              <a:rPr lang="en-US" dirty="0"/>
              <a:t>The decision boundary separates the points where the classifier predicts one, and those where it predicts 0.</a:t>
            </a:r>
          </a:p>
          <a:p>
            <a:endParaRPr lang="en-US" dirty="0"/>
          </a:p>
          <a:p>
            <a:r>
              <a:rPr lang="en-US" dirty="0"/>
              <a:t>Notice that the decision boundary depends on the decision rule and on its parameters. Its shape is chosen a priori, not depending on the data. According to the data we have, we can only modify the params</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36</a:t>
            </a:fld>
            <a:endParaRPr lang="en-GB"/>
          </a:p>
        </p:txBody>
      </p:sp>
    </p:spTree>
    <p:extLst>
      <p:ext uri="{BB962C8B-B14F-4D97-AF65-F5344CB8AC3E}">
        <p14:creationId xmlns:p14="http://schemas.microsoft.com/office/powerpoint/2010/main" val="2997245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has to be intended as the “punishment” the algorithm gets for outputting h of x given that the real outcome was y. </a:t>
            </a:r>
          </a:p>
          <a:p>
            <a:endParaRPr lang="en-US" dirty="0"/>
          </a:p>
          <a:p>
            <a:r>
              <a:rPr lang="en-US" dirty="0"/>
              <a:t>This is due to the nonlinear nature of the sigmoid function that has an exponential. So this cost function, that apparently is the same as the one used before, become more complex.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37</a:t>
            </a:fld>
            <a:endParaRPr lang="en-GB"/>
          </a:p>
        </p:txBody>
      </p:sp>
    </p:spTree>
    <p:extLst>
      <p:ext uri="{BB962C8B-B14F-4D97-AF65-F5344CB8AC3E}">
        <p14:creationId xmlns:p14="http://schemas.microsoft.com/office/powerpoint/2010/main" val="2155490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38</a:t>
            </a:fld>
            <a:endParaRPr lang="en-GB"/>
          </a:p>
        </p:txBody>
      </p:sp>
    </p:spTree>
    <p:extLst>
      <p:ext uri="{BB962C8B-B14F-4D97-AF65-F5344CB8AC3E}">
        <p14:creationId xmlns:p14="http://schemas.microsoft.com/office/powerpoint/2010/main" val="1920774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this algorithm looks almost identical to linear regression. What is truly different, in logistic regression, is the definition of the hypotheses h of x. In linear regression, h of x was just theta transpose x, but here, it is more complex</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39</a:t>
            </a:fld>
            <a:endParaRPr lang="en-GB"/>
          </a:p>
        </p:txBody>
      </p:sp>
    </p:spTree>
    <p:extLst>
      <p:ext uri="{BB962C8B-B14F-4D97-AF65-F5344CB8AC3E}">
        <p14:creationId xmlns:p14="http://schemas.microsoft.com/office/powerpoint/2010/main" val="743642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 Networks are state of the art techniques for many classification and regression problems</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40</a:t>
            </a:fld>
            <a:endParaRPr lang="en-GB"/>
          </a:p>
        </p:txBody>
      </p:sp>
    </p:spTree>
    <p:extLst>
      <p:ext uri="{BB962C8B-B14F-4D97-AF65-F5344CB8AC3E}">
        <p14:creationId xmlns:p14="http://schemas.microsoft.com/office/powerpoint/2010/main" val="3616928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logistic regression is generally not a good way to learn complex nonlinear decision rules. Neural Networks turn out to be a much better way to learn complex nonlinear decision rules, even when the input feature space is very large</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41</a:t>
            </a:fld>
            <a:endParaRPr lang="en-GB"/>
          </a:p>
        </p:txBody>
      </p:sp>
    </p:spTree>
    <p:extLst>
      <p:ext uri="{BB962C8B-B14F-4D97-AF65-F5344CB8AC3E}">
        <p14:creationId xmlns:p14="http://schemas.microsoft.com/office/powerpoint/2010/main" val="329367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precise, this cost function is called squared error function</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15</a:t>
            </a:fld>
            <a:endParaRPr lang="en-GB"/>
          </a:p>
        </p:txBody>
      </p:sp>
    </p:spTree>
    <p:extLst>
      <p:ext uri="{BB962C8B-B14F-4D97-AF65-F5344CB8AC3E}">
        <p14:creationId xmlns:p14="http://schemas.microsoft.com/office/powerpoint/2010/main" val="124037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were designed in the 80s and become very popular. They have been almost abandoned in the 90s when people realize that to make these algos work, the networks become computationally very expensive.</a:t>
            </a:r>
          </a:p>
          <a:p>
            <a:r>
              <a:rPr lang="en-US" dirty="0"/>
              <a:t>Only recently, in the late 90s with the developments of GPU and very powerful machines, the NN have been rediscovered.</a:t>
            </a:r>
          </a:p>
          <a:p>
            <a:endParaRPr lang="en-US" dirty="0"/>
          </a:p>
          <a:p>
            <a:r>
              <a:rPr lang="en-US" dirty="0"/>
              <a:t>Why mimicking the brain? The brain is amazing.  </a:t>
            </a:r>
          </a:p>
          <a:p>
            <a:endParaRPr lang="en-US" dirty="0"/>
          </a:p>
          <a:p>
            <a:r>
              <a:rPr lang="en-US" dirty="0"/>
              <a:t>To prove this hypothesis of having a single learning algorithm, scientist have rerouted the nerve that connects the auditory cortex to the ear and connected it to the optical nerve (neural rewire experiments). The animal learned to see with the auditory cortex! It was able to perform visual discrimination of food and whatsoever.</a:t>
            </a:r>
          </a:p>
          <a:p>
            <a:endParaRPr lang="en-US" dirty="0"/>
          </a:p>
          <a:p>
            <a:r>
              <a:rPr lang="en-US" dirty="0"/>
              <a:t>This means that the same piece of brain tissue can process sight, or touch and all the other sense – making the brain a single learning algo</a:t>
            </a:r>
          </a:p>
          <a:p>
            <a:endParaRPr lang="en-US" dirty="0"/>
          </a:p>
          <a:p>
            <a:r>
              <a:rPr lang="en-US" dirty="0"/>
              <a:t>So the idea of NN is to mimic the brain so that we can have an algorithm that can process whatever kind of data and does the same things the brain does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42</a:t>
            </a:fld>
            <a:endParaRPr lang="en-GB"/>
          </a:p>
        </p:txBody>
      </p:sp>
    </p:spTree>
    <p:extLst>
      <p:ext uri="{BB962C8B-B14F-4D97-AF65-F5344CB8AC3E}">
        <p14:creationId xmlns:p14="http://schemas.microsoft.com/office/powerpoint/2010/main" val="4195321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At first approximation, the brains works as network of neurons that receive input data and sends out some information to other multiple neurons that, in turn, send info to other neurons, and so on </a:t>
            </a:r>
          </a:p>
          <a:p>
            <a:endParaRPr lang="en-US" dirty="0"/>
          </a:p>
          <a:p>
            <a:r>
              <a:rPr lang="en-US" dirty="0"/>
              <a:t>A neural network closely reproduce this concept</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43</a:t>
            </a:fld>
            <a:endParaRPr lang="en-GB"/>
          </a:p>
        </p:txBody>
      </p:sp>
    </p:spTree>
    <p:extLst>
      <p:ext uri="{BB962C8B-B14F-4D97-AF65-F5344CB8AC3E}">
        <p14:creationId xmlns:p14="http://schemas.microsoft.com/office/powerpoint/2010/main" val="407541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parameters theta of the NN are often called weights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44</a:t>
            </a:fld>
            <a:endParaRPr lang="en-GB"/>
          </a:p>
        </p:txBody>
      </p:sp>
    </p:spTree>
    <p:extLst>
      <p:ext uri="{BB962C8B-B14F-4D97-AF65-F5344CB8AC3E}">
        <p14:creationId xmlns:p14="http://schemas.microsoft.com/office/powerpoint/2010/main" val="1516895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called hidden layers simply because you don’t observe hem during training. You can see the input, can see the output (and penalize the network in case the output is wrong, as did before), but we don’t have direct access to the input layer (it is not x, nor y).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45</a:t>
            </a:fld>
            <a:endParaRPr lang="en-GB"/>
          </a:p>
        </p:txBody>
      </p:sp>
    </p:spTree>
    <p:extLst>
      <p:ext uri="{BB962C8B-B14F-4D97-AF65-F5344CB8AC3E}">
        <p14:creationId xmlns:p14="http://schemas.microsoft.com/office/powerpoint/2010/main" val="2085676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home message: here we see how the picture at the top defines a NN which is a function h that maps from the input space where </a:t>
            </a:r>
            <a:r>
              <a:rPr lang="en-US" dirty="0" err="1"/>
              <a:t>xs</a:t>
            </a:r>
            <a:r>
              <a:rPr lang="en-US" dirty="0"/>
              <a:t> live to a probability.</a:t>
            </a:r>
          </a:p>
          <a:p>
            <a:endParaRPr lang="en-US" dirty="0"/>
          </a:p>
          <a:p>
            <a:r>
              <a:rPr lang="en-US" dirty="0"/>
              <a:t>Notice that now, the decision rule h is parametrized by capital theta that is a collection of matrices (a tensor).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46</a:t>
            </a:fld>
            <a:endParaRPr lang="en-GB"/>
          </a:p>
        </p:txBody>
      </p:sp>
    </p:spTree>
    <p:extLst>
      <p:ext uri="{BB962C8B-B14F-4D97-AF65-F5344CB8AC3E}">
        <p14:creationId xmlns:p14="http://schemas.microsoft.com/office/powerpoint/2010/main" val="424357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home message: here we see how the picture at the top defines a NN which is a function h that maps from the input space where </a:t>
            </a:r>
            <a:r>
              <a:rPr lang="en-US" dirty="0" err="1"/>
              <a:t>xs</a:t>
            </a:r>
            <a:r>
              <a:rPr lang="en-US" dirty="0"/>
              <a:t> live to a probability.</a:t>
            </a:r>
          </a:p>
          <a:p>
            <a:endParaRPr lang="en-US" dirty="0"/>
          </a:p>
          <a:p>
            <a:r>
              <a:rPr lang="en-US" dirty="0"/>
              <a:t>Notice that now, the decision rule h is parametrized by capital theta that is a collection of matrices (a tensor).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47</a:t>
            </a:fld>
            <a:endParaRPr lang="en-GB"/>
          </a:p>
        </p:txBody>
      </p:sp>
    </p:spTree>
    <p:extLst>
      <p:ext uri="{BB962C8B-B14F-4D97-AF65-F5344CB8AC3E}">
        <p14:creationId xmlns:p14="http://schemas.microsoft.com/office/powerpoint/2010/main" val="2842904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computing h(x) from x is generally called forward pass, or forward propagation, as we propagate the info from the input to the hidden layer, to the output layer. </a:t>
            </a:r>
          </a:p>
          <a:p>
            <a:endParaRPr lang="en-US" dirty="0"/>
          </a:p>
          <a:p>
            <a:r>
              <a:rPr lang="en-US" dirty="0"/>
              <a:t>Given the ability of the new hardware to speed up vectorized operations, this new way of writing it down makes it very fast to compute</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48</a:t>
            </a:fld>
            <a:endParaRPr lang="en-GB"/>
          </a:p>
        </p:txBody>
      </p:sp>
    </p:spTree>
    <p:extLst>
      <p:ext uri="{BB962C8B-B14F-4D97-AF65-F5344CB8AC3E}">
        <p14:creationId xmlns:p14="http://schemas.microsoft.com/office/powerpoint/2010/main" val="270426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49</a:t>
            </a:fld>
            <a:endParaRPr lang="en-GB"/>
          </a:p>
        </p:txBody>
      </p:sp>
    </p:spTree>
    <p:extLst>
      <p:ext uri="{BB962C8B-B14F-4D97-AF65-F5344CB8AC3E}">
        <p14:creationId xmlns:p14="http://schemas.microsoft.com/office/powerpoint/2010/main" val="824193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50</a:t>
            </a:fld>
            <a:endParaRPr lang="en-GB"/>
          </a:p>
        </p:txBody>
      </p:sp>
    </p:spTree>
    <p:extLst>
      <p:ext uri="{BB962C8B-B14F-4D97-AF65-F5344CB8AC3E}">
        <p14:creationId xmlns:p14="http://schemas.microsoft.com/office/powerpoint/2010/main" val="1097986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Concretely, the NN is not constrained to feed the input features x to the logistic regression, but it can learn its own features and then feed those to logistic regression ! </a:t>
            </a:r>
          </a:p>
          <a:p>
            <a:r>
              <a:rPr lang="en-US" dirty="0"/>
              <a:t>This is why you can end up with a way better decision rule than using logistic regression: you can learn really good features, useful for classification in the hidden layers! </a:t>
            </a:r>
          </a:p>
          <a:p>
            <a:r>
              <a:rPr lang="en-US" dirty="0"/>
              <a:t>The algorithm has the liberty to extract the features he wants from the input </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51</a:t>
            </a:fld>
            <a:endParaRPr lang="en-GB"/>
          </a:p>
        </p:txBody>
      </p:sp>
    </p:spTree>
    <p:extLst>
      <p:ext uri="{BB962C8B-B14F-4D97-AF65-F5344CB8AC3E}">
        <p14:creationId xmlns:p14="http://schemas.microsoft.com/office/powerpoint/2010/main" val="9357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precise, this cost function is called squared error function</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16</a:t>
            </a:fld>
            <a:endParaRPr lang="en-GB"/>
          </a:p>
        </p:txBody>
      </p:sp>
    </p:spTree>
    <p:extLst>
      <p:ext uri="{BB962C8B-B14F-4D97-AF65-F5344CB8AC3E}">
        <p14:creationId xmlns:p14="http://schemas.microsoft.com/office/powerpoint/2010/main" val="3411940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going “deeper” is that we can give the network the liberty to extract important features in the first hidden layer, then it can combine those in the second hidden layer to create even more complex features, and again combine those in the third hidden layer and so on </a:t>
            </a:r>
          </a:p>
          <a:p>
            <a:endParaRPr lang="en-US" dirty="0"/>
          </a:p>
          <a:p>
            <a:r>
              <a:rPr lang="en-US" dirty="0"/>
              <a:t>Describe figure B in terms of how many hidden layers and how many units</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52</a:t>
            </a:fld>
            <a:endParaRPr lang="en-GB"/>
          </a:p>
        </p:txBody>
      </p:sp>
    </p:spTree>
    <p:extLst>
      <p:ext uri="{BB962C8B-B14F-4D97-AF65-F5344CB8AC3E}">
        <p14:creationId xmlns:p14="http://schemas.microsoft.com/office/powerpoint/2010/main" val="4093034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53</a:t>
            </a:fld>
            <a:endParaRPr lang="en-GB"/>
          </a:p>
        </p:txBody>
      </p:sp>
    </p:spTree>
    <p:extLst>
      <p:ext uri="{BB962C8B-B14F-4D97-AF65-F5344CB8AC3E}">
        <p14:creationId xmlns:p14="http://schemas.microsoft.com/office/powerpoint/2010/main" val="12391103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54</a:t>
            </a:fld>
            <a:endParaRPr lang="en-GB"/>
          </a:p>
        </p:txBody>
      </p:sp>
    </p:spTree>
    <p:extLst>
      <p:ext uri="{BB962C8B-B14F-4D97-AF65-F5344CB8AC3E}">
        <p14:creationId xmlns:p14="http://schemas.microsoft.com/office/powerpoint/2010/main" val="3481574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55</a:t>
            </a:fld>
            <a:endParaRPr lang="en-GB"/>
          </a:p>
        </p:txBody>
      </p:sp>
    </p:spTree>
    <p:extLst>
      <p:ext uri="{BB962C8B-B14F-4D97-AF65-F5344CB8AC3E}">
        <p14:creationId xmlns:p14="http://schemas.microsoft.com/office/powerpoint/2010/main" val="1314229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56</a:t>
            </a:fld>
            <a:endParaRPr lang="en-GB"/>
          </a:p>
        </p:txBody>
      </p:sp>
    </p:spTree>
    <p:extLst>
      <p:ext uri="{BB962C8B-B14F-4D97-AF65-F5344CB8AC3E}">
        <p14:creationId xmlns:p14="http://schemas.microsoft.com/office/powerpoint/2010/main" val="1869076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57</a:t>
            </a:fld>
            <a:endParaRPr lang="en-GB"/>
          </a:p>
        </p:txBody>
      </p:sp>
    </p:spTree>
    <p:extLst>
      <p:ext uri="{BB962C8B-B14F-4D97-AF65-F5344CB8AC3E}">
        <p14:creationId xmlns:p14="http://schemas.microsoft.com/office/powerpoint/2010/main" val="2915467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58</a:t>
            </a:fld>
            <a:endParaRPr lang="en-GB"/>
          </a:p>
        </p:txBody>
      </p:sp>
    </p:spTree>
    <p:extLst>
      <p:ext uri="{BB962C8B-B14F-4D97-AF65-F5344CB8AC3E}">
        <p14:creationId xmlns:p14="http://schemas.microsoft.com/office/powerpoint/2010/main" val="18967198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this algorithm looks almost identical to linear regression. What is truly different, in logistic regression, is the definition of the hypotheses h of x. In linear regression, h of x was just theta transpose x, but here, it is more complex</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59</a:t>
            </a:fld>
            <a:endParaRPr lang="en-GB"/>
          </a:p>
        </p:txBody>
      </p:sp>
    </p:spTree>
    <p:extLst>
      <p:ext uri="{BB962C8B-B14F-4D97-AF65-F5344CB8AC3E}">
        <p14:creationId xmlns:p14="http://schemas.microsoft.com/office/powerpoint/2010/main" val="362833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precise, this cost function is called squared error function</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17</a:t>
            </a:fld>
            <a:endParaRPr lang="en-GB"/>
          </a:p>
        </p:txBody>
      </p:sp>
    </p:spTree>
    <p:extLst>
      <p:ext uri="{BB962C8B-B14F-4D97-AF65-F5344CB8AC3E}">
        <p14:creationId xmlns:p14="http://schemas.microsoft.com/office/powerpoint/2010/main" val="2820552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precise, this cost function is called squared error function</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18</a:t>
            </a:fld>
            <a:endParaRPr lang="en-GB"/>
          </a:p>
        </p:txBody>
      </p:sp>
    </p:spTree>
    <p:extLst>
      <p:ext uri="{BB962C8B-B14F-4D97-AF65-F5344CB8AC3E}">
        <p14:creationId xmlns:p14="http://schemas.microsoft.com/office/powerpoint/2010/main" val="181299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19</a:t>
            </a:fld>
            <a:endParaRPr lang="en-GB"/>
          </a:p>
        </p:txBody>
      </p:sp>
    </p:spTree>
    <p:extLst>
      <p:ext uri="{BB962C8B-B14F-4D97-AF65-F5344CB8AC3E}">
        <p14:creationId xmlns:p14="http://schemas.microsoft.com/office/powerpoint/2010/main" val="369255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precise, this cost function is called squared error function</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20</a:t>
            </a:fld>
            <a:endParaRPr lang="en-GB"/>
          </a:p>
        </p:txBody>
      </p:sp>
    </p:spTree>
    <p:extLst>
      <p:ext uri="{BB962C8B-B14F-4D97-AF65-F5344CB8AC3E}">
        <p14:creationId xmlns:p14="http://schemas.microsoft.com/office/powerpoint/2010/main" val="1877972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precise, this cost function is called squared error function</a:t>
            </a:r>
          </a:p>
        </p:txBody>
      </p:sp>
      <p:sp>
        <p:nvSpPr>
          <p:cNvPr id="4" name="Slide Number Placeholder 3"/>
          <p:cNvSpPr>
            <a:spLocks noGrp="1"/>
          </p:cNvSpPr>
          <p:nvPr>
            <p:ph type="sldNum" sz="quarter" idx="5"/>
          </p:nvPr>
        </p:nvSpPr>
        <p:spPr/>
        <p:txBody>
          <a:bodyPr/>
          <a:lstStyle/>
          <a:p>
            <a:pPr>
              <a:defRPr/>
            </a:pPr>
            <a:fld id="{7D32D0DD-D841-400D-9EC8-7D901F2C6956}" type="slidenum">
              <a:rPr lang="en-GB" smtClean="0"/>
              <a:pPr>
                <a:defRPr/>
              </a:pPr>
              <a:t>21</a:t>
            </a:fld>
            <a:endParaRPr lang="en-GB"/>
          </a:p>
        </p:txBody>
      </p:sp>
    </p:spTree>
    <p:extLst>
      <p:ext uri="{BB962C8B-B14F-4D97-AF65-F5344CB8AC3E}">
        <p14:creationId xmlns:p14="http://schemas.microsoft.com/office/powerpoint/2010/main" val="729383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Connecteur droit 7"/>
          <p:cNvCxnSpPr/>
          <p:nvPr/>
        </p:nvCxnSpPr>
        <p:spPr>
          <a:xfrm>
            <a:off x="720725" y="3644900"/>
            <a:ext cx="7704138" cy="0"/>
          </a:xfrm>
          <a:prstGeom prst="line">
            <a:avLst/>
          </a:prstGeom>
          <a:ln w="31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 name="Picture 2" descr="C:\Users\vgranata\Desktop\EPFL_LOG_RVB-96.tiff"/>
          <p:cNvPicPr>
            <a:picLocks noChangeAspect="1" noChangeArrowheads="1"/>
          </p:cNvPicPr>
          <p:nvPr/>
        </p:nvPicPr>
        <p:blipFill>
          <a:blip r:embed="rId2" cstate="print"/>
          <a:srcRect/>
          <a:stretch>
            <a:fillRect/>
          </a:stretch>
        </p:blipFill>
        <p:spPr bwMode="auto">
          <a:xfrm>
            <a:off x="7199313" y="71438"/>
            <a:ext cx="1884362" cy="909637"/>
          </a:xfrm>
          <a:prstGeom prst="rect">
            <a:avLst/>
          </a:prstGeom>
          <a:noFill/>
          <a:ln w="9525">
            <a:noFill/>
            <a:miter lim="800000"/>
            <a:headEnd/>
            <a:tailEnd/>
          </a:ln>
        </p:spPr>
      </p:pic>
      <p:sp>
        <p:nvSpPr>
          <p:cNvPr id="122891" name="Rectangle 11"/>
          <p:cNvSpPr>
            <a:spLocks noGrp="1" noChangeArrowheads="1"/>
          </p:cNvSpPr>
          <p:nvPr>
            <p:ph type="ctrTitle"/>
          </p:nvPr>
        </p:nvSpPr>
        <p:spPr>
          <a:xfrm>
            <a:off x="685800" y="2130425"/>
            <a:ext cx="7772400" cy="1470025"/>
          </a:xfrm>
        </p:spPr>
        <p:txBody>
          <a:bodyPr/>
          <a:lstStyle>
            <a:lvl1pPr algn="ctr">
              <a:defRPr sz="2800" b="1"/>
            </a:lvl1pPr>
          </a:lstStyle>
          <a:p>
            <a:r>
              <a:rPr lang="en-US"/>
              <a:t>Click to edit Master title style</a:t>
            </a:r>
            <a:endParaRPr lang="en-GB" dirty="0"/>
          </a:p>
        </p:txBody>
      </p:sp>
      <p:sp>
        <p:nvSpPr>
          <p:cNvPr id="122892" name="Rectangle 12"/>
          <p:cNvSpPr>
            <a:spLocks noGrp="1" noChangeArrowheads="1"/>
          </p:cNvSpPr>
          <p:nvPr>
            <p:ph type="subTitle" idx="1"/>
          </p:nvPr>
        </p:nvSpPr>
        <p:spPr>
          <a:xfrm>
            <a:off x="1371600" y="4077072"/>
            <a:ext cx="6400800" cy="1561728"/>
          </a:xfrm>
        </p:spPr>
        <p:txBody>
          <a:bodyPr/>
          <a:lstStyle>
            <a:lvl1pPr marL="0" indent="0" algn="ctr">
              <a:buFont typeface="Arial" charset="0"/>
              <a:buNone/>
              <a:defRPr sz="2400">
                <a:latin typeface="Arial" charset="0"/>
              </a:defRPr>
            </a:lvl1pPr>
          </a:lstStyle>
          <a:p>
            <a:r>
              <a:rPr lang="en-US"/>
              <a:t>Click to edit Master subtitle style</a:t>
            </a:r>
            <a:endParaRPr lang="en-GB" dirty="0"/>
          </a:p>
        </p:txBody>
      </p:sp>
      <p:cxnSp>
        <p:nvCxnSpPr>
          <p:cNvPr id="7" name="Connecteur droit 7"/>
          <p:cNvCxnSpPr/>
          <p:nvPr userDrawn="1"/>
        </p:nvCxnSpPr>
        <p:spPr>
          <a:xfrm>
            <a:off x="720725" y="3644900"/>
            <a:ext cx="7704138" cy="0"/>
          </a:xfrm>
          <a:prstGeom prst="line">
            <a:avLst/>
          </a:prstGeom>
          <a:ln w="31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9" name="Picture 2" descr="C:\Users\vgranata\Desktop\EPFL_LOG_RVB-96.tiff"/>
          <p:cNvPicPr>
            <a:picLocks noChangeAspect="1" noChangeArrowheads="1"/>
          </p:cNvPicPr>
          <p:nvPr userDrawn="1"/>
        </p:nvPicPr>
        <p:blipFill>
          <a:blip r:embed="rId2" cstate="print"/>
          <a:srcRect/>
          <a:stretch>
            <a:fillRect/>
          </a:stretch>
        </p:blipFill>
        <p:spPr bwMode="auto">
          <a:xfrm>
            <a:off x="7199313" y="71438"/>
            <a:ext cx="1884362" cy="909637"/>
          </a:xfrm>
          <a:prstGeom prst="rect">
            <a:avLst/>
          </a:prstGeom>
          <a:noFill/>
          <a:ln w="9525">
            <a:noFill/>
            <a:miter lim="800000"/>
            <a:headEnd/>
            <a:tailEnd/>
          </a:ln>
        </p:spPr>
      </p:pic>
      <p:pic>
        <p:nvPicPr>
          <p:cNvPr id="10"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59214"/>
            <a:ext cx="3275587" cy="874800"/>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46038"/>
            <a:ext cx="2212975" cy="61912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9388" y="46038"/>
            <a:ext cx="6491287" cy="6191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9388" y="981075"/>
            <a:ext cx="4351337"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3125" y="981075"/>
            <a:ext cx="4352925"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ZoneTexte 10"/>
          <p:cNvSpPr txBox="1"/>
          <p:nvPr/>
        </p:nvSpPr>
        <p:spPr>
          <a:xfrm>
            <a:off x="179958" y="6605289"/>
            <a:ext cx="4464050" cy="228600"/>
          </a:xfrm>
          <a:prstGeom prst="rect">
            <a:avLst/>
          </a:prstGeom>
          <a:noFill/>
        </p:spPr>
        <p:txBody>
          <a:bodyPr>
            <a:spAutoFit/>
          </a:bodyPr>
          <a:lstStyle/>
          <a:p>
            <a:pPr algn="l"/>
            <a:r>
              <a:rPr lang="en-GB" sz="900" dirty="0">
                <a:solidFill>
                  <a:srgbClr val="7F7F7F"/>
                </a:solidFill>
              </a:rPr>
              <a:t>Advanced Materials Processing with Intelligent Systems, MT, EPFL</a:t>
            </a:r>
          </a:p>
        </p:txBody>
      </p:sp>
      <p:sp>
        <p:nvSpPr>
          <p:cNvPr id="6" name="ZoneTexte 15"/>
          <p:cNvSpPr txBox="1"/>
          <p:nvPr/>
        </p:nvSpPr>
        <p:spPr>
          <a:xfrm>
            <a:off x="8333233" y="6606008"/>
            <a:ext cx="703263" cy="230188"/>
          </a:xfrm>
          <a:prstGeom prst="rect">
            <a:avLst/>
          </a:prstGeom>
          <a:noFill/>
          <a:ln w="19050">
            <a:noFill/>
          </a:ln>
        </p:spPr>
        <p:txBody>
          <a:bodyPr>
            <a:spAutoFit/>
          </a:bodyPr>
          <a:lstStyle/>
          <a:p>
            <a:pPr algn="r">
              <a:defRPr/>
            </a:pPr>
            <a:r>
              <a:rPr lang="en-GB" sz="900" dirty="0">
                <a:solidFill>
                  <a:srgbClr val="595959"/>
                </a:solidFill>
              </a:rPr>
              <a:t> </a:t>
            </a:r>
            <a:fld id="{F89EAFB6-74E6-4F8C-822E-8E6103700EE6}" type="slidenum">
              <a:rPr lang="en-GB" sz="900">
                <a:solidFill>
                  <a:srgbClr val="595959"/>
                </a:solidFill>
              </a:rPr>
              <a:pPr algn="r">
                <a:defRPr/>
              </a:pPr>
              <a:t>‹Nr.›</a:t>
            </a:fld>
            <a:endParaRPr lang="en-GB" sz="900" dirty="0">
              <a:solidFill>
                <a:srgbClr val="595959"/>
              </a:solidFill>
            </a:endParaRPr>
          </a:p>
        </p:txBody>
      </p:sp>
      <p:cxnSp>
        <p:nvCxnSpPr>
          <p:cNvPr id="7" name="Connecteur droit 7"/>
          <p:cNvCxnSpPr/>
          <p:nvPr/>
        </p:nvCxnSpPr>
        <p:spPr>
          <a:xfrm>
            <a:off x="179512" y="6597352"/>
            <a:ext cx="8787642" cy="7937"/>
          </a:xfrm>
          <a:prstGeom prst="line">
            <a:avLst/>
          </a:prstGeom>
          <a:ln w="3175">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155" name="Rectangle 11"/>
          <p:cNvSpPr>
            <a:spLocks noGrp="1" noChangeArrowheads="1"/>
          </p:cNvSpPr>
          <p:nvPr>
            <p:ph type="title"/>
          </p:nvPr>
        </p:nvSpPr>
        <p:spPr bwMode="auto">
          <a:xfrm>
            <a:off x="179512" y="46038"/>
            <a:ext cx="8875587"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6156" name="Rectangle 12"/>
          <p:cNvSpPr>
            <a:spLocks noGrp="1" noChangeArrowheads="1"/>
          </p:cNvSpPr>
          <p:nvPr>
            <p:ph type="body" idx="1"/>
          </p:nvPr>
        </p:nvSpPr>
        <p:spPr bwMode="auto">
          <a:xfrm>
            <a:off x="179388" y="981075"/>
            <a:ext cx="8856662" cy="5256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Rectangle 12"/>
          <p:cNvSpPr/>
          <p:nvPr/>
        </p:nvSpPr>
        <p:spPr>
          <a:xfrm>
            <a:off x="444595" y="858677"/>
            <a:ext cx="8533051" cy="10800"/>
          </a:xfrm>
          <a:prstGeom prst="rect">
            <a:avLst/>
          </a:prstGeom>
          <a:gradFill flip="none" rotWithShape="1">
            <a:gsLst>
              <a:gs pos="0">
                <a:schemeClr val="tx2">
                  <a:lumMod val="60000"/>
                  <a:lumOff val="40000"/>
                </a:schemeClr>
              </a:gs>
              <a:gs pos="71000">
                <a:srgbClr val="99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10703" y="890427"/>
            <a:ext cx="8533051" cy="10800"/>
          </a:xfrm>
          <a:prstGeom prst="rect">
            <a:avLst/>
          </a:prstGeom>
          <a:gradFill flip="none" rotWithShape="1">
            <a:gsLst>
              <a:gs pos="0">
                <a:schemeClr val="tx2">
                  <a:lumMod val="60000"/>
                  <a:lumOff val="40000"/>
                </a:schemeClr>
              </a:gs>
              <a:gs pos="28000">
                <a:schemeClr val="tx2">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10394" y="858677"/>
            <a:ext cx="8460432" cy="10800"/>
          </a:xfrm>
          <a:prstGeom prst="rect">
            <a:avLst/>
          </a:prstGeom>
          <a:gradFill flip="none" rotWithShape="1">
            <a:gsLst>
              <a:gs pos="0">
                <a:schemeClr val="tx2">
                  <a:lumMod val="60000"/>
                  <a:lumOff val="40000"/>
                </a:schemeClr>
              </a:gs>
              <a:gs pos="71000">
                <a:srgbClr val="99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94494" y="890427"/>
            <a:ext cx="8460432" cy="10800"/>
          </a:xfrm>
          <a:prstGeom prst="rect">
            <a:avLst/>
          </a:prstGeom>
          <a:gradFill flip="none" rotWithShape="1">
            <a:gsLst>
              <a:gs pos="0">
                <a:schemeClr val="tx2">
                  <a:lumMod val="60000"/>
                  <a:lumOff val="40000"/>
                </a:schemeClr>
              </a:gs>
              <a:gs pos="28000">
                <a:schemeClr val="tx2">
                  <a:lumMod val="7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5364088" y="6606008"/>
            <a:ext cx="3243783" cy="230832"/>
          </a:xfrm>
          <a:prstGeom prst="rect">
            <a:avLst/>
          </a:prstGeom>
          <a:noFill/>
        </p:spPr>
        <p:txBody>
          <a:bodyPr wrap="square">
            <a:spAutoFit/>
          </a:bodyPr>
          <a:lstStyle/>
          <a:p>
            <a:pPr algn="r">
              <a:defRPr/>
            </a:pPr>
            <a:r>
              <a:rPr lang="en-GB" sz="900" dirty="0">
                <a:solidFill>
                  <a:srgbClr val="7F7F7F"/>
                </a:solidFill>
              </a:rPr>
              <a:t>G.</a:t>
            </a:r>
            <a:r>
              <a:rPr lang="en-GB" sz="900" baseline="0" dirty="0">
                <a:solidFill>
                  <a:srgbClr val="7F7F7F"/>
                </a:solidFill>
              </a:rPr>
              <a:t> Masinelli &amp; K. Wasmer</a:t>
            </a:r>
            <a:endParaRPr lang="en-GB" sz="900" dirty="0">
              <a:solidFill>
                <a:srgbClr val="7F7F7F"/>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ftr="0" dt="0"/>
  <p:txStyles>
    <p:title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1.emf"/></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5.png"/><Relationship Id="rId7"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6.png"/><Relationship Id="rId4" Type="http://schemas.openxmlformats.org/officeDocument/2006/relationships/image" Target="../media/image79.png"/><Relationship Id="rId9" Type="http://schemas.openxmlformats.org/officeDocument/2006/relationships/image" Target="../media/image84.png"/></Relationships>
</file>

<file path=ppt/slides/_rels/slide4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5.png"/><Relationship Id="rId7" Type="http://schemas.openxmlformats.org/officeDocument/2006/relationships/image" Target="../media/image87.png"/><Relationship Id="rId12" Type="http://schemas.openxmlformats.org/officeDocument/2006/relationships/image" Target="../media/image88.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4.png"/><Relationship Id="rId4" Type="http://schemas.openxmlformats.org/officeDocument/2006/relationships/image" Target="../media/image79.png"/><Relationship Id="rId9" Type="http://schemas.openxmlformats.org/officeDocument/2006/relationships/image" Target="../media/image83.png"/></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emf"/><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5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79.png"/><Relationship Id="rId7" Type="http://schemas.openxmlformats.org/officeDocument/2006/relationships/image" Target="../media/image94.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93.png"/><Relationship Id="rId10" Type="http://schemas.openxmlformats.org/officeDocument/2006/relationships/image" Target="../media/image92.png"/><Relationship Id="rId9" Type="http://schemas.openxmlformats.org/officeDocument/2006/relationships/image" Target="../media/image91.emf"/></Relationships>
</file>

<file path=ppt/slides/_rels/slide5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99.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79.png"/><Relationship Id="rId9" Type="http://schemas.openxmlformats.org/officeDocument/2006/relationships/image" Target="../media/image91.emf"/></Relationships>
</file>

<file path=ppt/slides/_rels/slide55.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image" Target="../media/image79.png"/><Relationship Id="rId7" Type="http://schemas.openxmlformats.org/officeDocument/2006/relationships/image" Target="../media/image100.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56.xml.rels><?xml version="1.0" encoding="UTF-8" standalone="yes"?>
<Relationships xmlns="http://schemas.openxmlformats.org/package/2006/relationships"><Relationship Id="rId8" Type="http://schemas.openxmlformats.org/officeDocument/2006/relationships/image" Target="../media/image94.emf"/><Relationship Id="rId3" Type="http://schemas.openxmlformats.org/officeDocument/2006/relationships/image" Target="../media/image79.png"/><Relationship Id="rId7" Type="http://schemas.openxmlformats.org/officeDocument/2006/relationships/image" Target="../media/image104.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57.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12.png"/><Relationship Id="rId3" Type="http://schemas.openxmlformats.org/officeDocument/2006/relationships/image" Target="../media/image95.emf"/><Relationship Id="rId7" Type="http://schemas.openxmlformats.org/officeDocument/2006/relationships/image" Target="../media/image110.png"/><Relationship Id="rId12" Type="http://schemas.openxmlformats.org/officeDocument/2006/relationships/image" Target="../media/image111.png"/><Relationship Id="rId17" Type="http://schemas.openxmlformats.org/officeDocument/2006/relationships/image" Target="../media/image116.png"/><Relationship Id="rId2" Type="http://schemas.openxmlformats.org/officeDocument/2006/relationships/notesSlide" Target="../notesSlides/notesSlide45.xml"/><Relationship Id="rId16" Type="http://schemas.openxmlformats.org/officeDocument/2006/relationships/image" Target="../media/image115.png"/><Relationship Id="rId1" Type="http://schemas.openxmlformats.org/officeDocument/2006/relationships/slideLayout" Target="../slideLayouts/slideLayout6.xml"/><Relationship Id="rId6" Type="http://schemas.openxmlformats.org/officeDocument/2006/relationships/image" Target="../media/image109.png"/><Relationship Id="rId11" Type="http://schemas.openxmlformats.org/officeDocument/2006/relationships/image" Target="../media/image107.png"/><Relationship Id="rId5" Type="http://schemas.openxmlformats.org/officeDocument/2006/relationships/image" Target="../media/image108.png"/><Relationship Id="rId15" Type="http://schemas.openxmlformats.org/officeDocument/2006/relationships/image" Target="../media/image105.png"/><Relationship Id="rId10" Type="http://schemas.openxmlformats.org/officeDocument/2006/relationships/image" Target="../media/image103.png"/><Relationship Id="rId4" Type="http://schemas.openxmlformats.org/officeDocument/2006/relationships/image" Target="../media/image79.png"/><Relationship Id="rId9" Type="http://schemas.openxmlformats.org/officeDocument/2006/relationships/image" Target="../media/image102.png"/><Relationship Id="rId14" Type="http://schemas.openxmlformats.org/officeDocument/2006/relationships/image" Target="../media/image113.png"/></Relationships>
</file>

<file path=ppt/slides/_rels/slide5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3" Type="http://schemas.openxmlformats.org/officeDocument/2006/relationships/image" Target="../media/image1120.png"/><Relationship Id="rId7" Type="http://schemas.openxmlformats.org/officeDocument/2006/relationships/image" Target="../media/image114.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70.png"/><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gif"/><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GB" sz="2800" dirty="0">
                <a:solidFill>
                  <a:schemeClr val="accent1">
                    <a:lumMod val="75000"/>
                  </a:schemeClr>
                </a:solidFill>
              </a:rPr>
              <a:t>Introduction to Machine Learning</a:t>
            </a:r>
          </a:p>
        </p:txBody>
      </p:sp>
      <p:sp>
        <p:nvSpPr>
          <p:cNvPr id="6" name="Rectangle 3"/>
          <p:cNvSpPr>
            <a:spLocks noGrp="1" noChangeArrowheads="1"/>
          </p:cNvSpPr>
          <p:nvPr>
            <p:ph type="subTitle" idx="1"/>
          </p:nvPr>
        </p:nvSpPr>
        <p:spPr>
          <a:xfrm>
            <a:off x="1367644" y="4077072"/>
            <a:ext cx="6408712" cy="1561728"/>
          </a:xfrm>
        </p:spPr>
        <p:txBody>
          <a:bodyPr/>
          <a:lstStyle/>
          <a:p>
            <a:r>
              <a:rPr lang="en-GB" sz="2000" dirty="0"/>
              <a:t>Shevchik Sergey, Giulio Masinelli, Patrik Hoffmann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a:t>Supervised learning – univariate linear regression</a:t>
            </a:r>
          </a:p>
        </p:txBody>
      </p:sp>
      <p:pic>
        <p:nvPicPr>
          <p:cNvPr id="6" name="Picture 5">
            <a:extLst>
              <a:ext uri="{FF2B5EF4-FFF2-40B4-BE49-F238E27FC236}">
                <a16:creationId xmlns:a16="http://schemas.microsoft.com/office/drawing/2014/main" id="{06E2FDF8-C5EA-4BA3-B986-EFC25C68C1A6}"/>
              </a:ext>
            </a:extLst>
          </p:cNvPr>
          <p:cNvPicPr>
            <a:picLocks noChangeAspect="1"/>
          </p:cNvPicPr>
          <p:nvPr/>
        </p:nvPicPr>
        <p:blipFill>
          <a:blip r:embed="rId2"/>
          <a:stretch>
            <a:fillRect/>
          </a:stretch>
        </p:blipFill>
        <p:spPr>
          <a:xfrm>
            <a:off x="3563888" y="1556792"/>
            <a:ext cx="5328592" cy="3991988"/>
          </a:xfrm>
          <a:prstGeom prst="rect">
            <a:avLst/>
          </a:prstGeom>
        </p:spPr>
      </p:pic>
      <p:sp>
        <p:nvSpPr>
          <p:cNvPr id="2" name="TextBox 1">
            <a:extLst>
              <a:ext uri="{FF2B5EF4-FFF2-40B4-BE49-F238E27FC236}">
                <a16:creationId xmlns:a16="http://schemas.microsoft.com/office/drawing/2014/main" id="{E91436CE-5CE5-4500-92C8-B70DD0807358}"/>
              </a:ext>
            </a:extLst>
          </p:cNvPr>
          <p:cNvSpPr txBox="1"/>
          <p:nvPr/>
        </p:nvSpPr>
        <p:spPr>
          <a:xfrm>
            <a:off x="467544" y="2260124"/>
            <a:ext cx="3456384" cy="2862322"/>
          </a:xfrm>
          <a:prstGeom prst="rect">
            <a:avLst/>
          </a:prstGeom>
          <a:noFill/>
        </p:spPr>
        <p:txBody>
          <a:bodyPr wrap="square" rtlCol="0">
            <a:spAutoFit/>
          </a:bodyPr>
          <a:lstStyle/>
          <a:p>
            <a:pPr marL="285750" indent="-285750">
              <a:buFont typeface="Arial" panose="020B0604020202020204" pitchFamily="34" charset="0"/>
              <a:buChar char="•"/>
            </a:pPr>
            <a:r>
              <a:rPr lang="en-US" dirty="0"/>
              <a:t>Marks vs the number of hours of study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Supervised learning: learning from example input-output pairs.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gave the “right answer” for every example data</a:t>
            </a:r>
          </a:p>
          <a:p>
            <a:endParaRPr lang="en-US" dirty="0"/>
          </a:p>
        </p:txBody>
      </p:sp>
      <p:sp>
        <p:nvSpPr>
          <p:cNvPr id="3" name="TextBox 4">
            <a:extLst>
              <a:ext uri="{FF2B5EF4-FFF2-40B4-BE49-F238E27FC236}">
                <a16:creationId xmlns:a16="http://schemas.microsoft.com/office/drawing/2014/main" id="{AFD92669-AC14-429C-06E2-55826E8C20C5}"/>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19051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1436CE-5CE5-4500-92C8-B70DD0807358}"/>
              </a:ext>
            </a:extLst>
          </p:cNvPr>
          <p:cNvSpPr txBox="1"/>
          <p:nvPr/>
        </p:nvSpPr>
        <p:spPr>
          <a:xfrm>
            <a:off x="467545" y="1484784"/>
            <a:ext cx="3456384" cy="369332"/>
          </a:xfrm>
          <a:prstGeom prst="rect">
            <a:avLst/>
          </a:prstGeom>
          <a:noFill/>
        </p:spPr>
        <p:txBody>
          <a:bodyPr wrap="square" rtlCol="0">
            <a:spAutoFit/>
          </a:bodyPr>
          <a:lstStyle/>
          <a:p>
            <a:r>
              <a:rPr lang="en-US" dirty="0"/>
              <a:t>Training set:</a:t>
            </a:r>
          </a:p>
        </p:txBody>
      </p:sp>
      <p:graphicFrame>
        <p:nvGraphicFramePr>
          <p:cNvPr id="3" name="Table 3">
            <a:extLst>
              <a:ext uri="{FF2B5EF4-FFF2-40B4-BE49-F238E27FC236}">
                <a16:creationId xmlns:a16="http://schemas.microsoft.com/office/drawing/2014/main" id="{3BEF0E1F-9AB9-4653-B9DF-D70CFD2C4269}"/>
              </a:ext>
            </a:extLst>
          </p:cNvPr>
          <p:cNvGraphicFramePr>
            <a:graphicFrameLocks noGrp="1"/>
          </p:cNvGraphicFramePr>
          <p:nvPr>
            <p:extLst>
              <p:ext uri="{D42A27DB-BD31-4B8C-83A1-F6EECF244321}">
                <p14:modId xmlns:p14="http://schemas.microsoft.com/office/powerpoint/2010/main" val="810729746"/>
              </p:ext>
            </p:extLst>
          </p:nvPr>
        </p:nvGraphicFramePr>
        <p:xfrm>
          <a:off x="2580455" y="1516592"/>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13846888"/>
                    </a:ext>
                  </a:extLst>
                </a:gridCol>
                <a:gridCol w="3048000">
                  <a:extLst>
                    <a:ext uri="{9D8B030D-6E8A-4147-A177-3AD203B41FA5}">
                      <a16:colId xmlns:a16="http://schemas.microsoft.com/office/drawing/2014/main" val="1296000155"/>
                    </a:ext>
                  </a:extLst>
                </a:gridCol>
              </a:tblGrid>
              <a:tr h="370840">
                <a:tc>
                  <a:txBody>
                    <a:bodyPr/>
                    <a:lstStyle/>
                    <a:p>
                      <a:r>
                        <a:rPr lang="en-US" dirty="0"/>
                        <a:t>Hour of study (x)</a:t>
                      </a:r>
                    </a:p>
                  </a:txBody>
                  <a:tcPr/>
                </a:tc>
                <a:tc>
                  <a:txBody>
                    <a:bodyPr/>
                    <a:lstStyle/>
                    <a:p>
                      <a:r>
                        <a:rPr lang="en-US" dirty="0"/>
                        <a:t>Mark (y)</a:t>
                      </a:r>
                    </a:p>
                  </a:txBody>
                  <a:tcPr/>
                </a:tc>
                <a:extLst>
                  <a:ext uri="{0D108BD9-81ED-4DB2-BD59-A6C34878D82A}">
                    <a16:rowId xmlns:a16="http://schemas.microsoft.com/office/drawing/2014/main" val="763994180"/>
                  </a:ext>
                </a:extLst>
              </a:tr>
              <a:tr h="370840">
                <a:tc>
                  <a:txBody>
                    <a:bodyPr/>
                    <a:lstStyle/>
                    <a:p>
                      <a:r>
                        <a:rPr lang="en-US" dirty="0"/>
                        <a:t>5.2</a:t>
                      </a:r>
                    </a:p>
                  </a:txBody>
                  <a:tcPr/>
                </a:tc>
                <a:tc>
                  <a:txBody>
                    <a:bodyPr/>
                    <a:lstStyle/>
                    <a:p>
                      <a:r>
                        <a:rPr lang="en-US" dirty="0"/>
                        <a:t>3.4</a:t>
                      </a:r>
                    </a:p>
                  </a:txBody>
                  <a:tcPr/>
                </a:tc>
                <a:extLst>
                  <a:ext uri="{0D108BD9-81ED-4DB2-BD59-A6C34878D82A}">
                    <a16:rowId xmlns:a16="http://schemas.microsoft.com/office/drawing/2014/main" val="3359389811"/>
                  </a:ext>
                </a:extLst>
              </a:tr>
              <a:tr h="370840">
                <a:tc>
                  <a:txBody>
                    <a:bodyPr/>
                    <a:lstStyle/>
                    <a:p>
                      <a:r>
                        <a:rPr lang="en-US" dirty="0"/>
                        <a:t>6.1</a:t>
                      </a:r>
                    </a:p>
                  </a:txBody>
                  <a:tcPr/>
                </a:tc>
                <a:tc>
                  <a:txBody>
                    <a:bodyPr/>
                    <a:lstStyle/>
                    <a:p>
                      <a:r>
                        <a:rPr lang="en-US" dirty="0"/>
                        <a:t>4.3</a:t>
                      </a:r>
                    </a:p>
                  </a:txBody>
                  <a:tcPr/>
                </a:tc>
                <a:extLst>
                  <a:ext uri="{0D108BD9-81ED-4DB2-BD59-A6C34878D82A}">
                    <a16:rowId xmlns:a16="http://schemas.microsoft.com/office/drawing/2014/main" val="3891455036"/>
                  </a:ext>
                </a:extLst>
              </a:tr>
              <a:tr h="370840">
                <a:tc>
                  <a:txBody>
                    <a:bodyPr/>
                    <a:lstStyle/>
                    <a:p>
                      <a:r>
                        <a:rPr lang="en-US" dirty="0"/>
                        <a:t>7</a:t>
                      </a:r>
                    </a:p>
                  </a:txBody>
                  <a:tcPr/>
                </a:tc>
                <a:tc>
                  <a:txBody>
                    <a:bodyPr/>
                    <a:lstStyle/>
                    <a:p>
                      <a:r>
                        <a:rPr lang="en-US" dirty="0"/>
                        <a:t>5.1</a:t>
                      </a:r>
                    </a:p>
                  </a:txBody>
                  <a:tcPr/>
                </a:tc>
                <a:extLst>
                  <a:ext uri="{0D108BD9-81ED-4DB2-BD59-A6C34878D82A}">
                    <a16:rowId xmlns:a16="http://schemas.microsoft.com/office/drawing/2014/main" val="4037351810"/>
                  </a:ext>
                </a:extLst>
              </a:tr>
              <a:tr h="370840">
                <a:tc>
                  <a:txBody>
                    <a:bodyPr/>
                    <a:lstStyle/>
                    <a:p>
                      <a:r>
                        <a:rPr lang="en-US" dirty="0"/>
                        <a:t>8</a:t>
                      </a:r>
                    </a:p>
                  </a:txBody>
                  <a:tcPr/>
                </a:tc>
                <a:tc>
                  <a:txBody>
                    <a:bodyPr/>
                    <a:lstStyle/>
                    <a:p>
                      <a:r>
                        <a:rPr lang="en-US" dirty="0"/>
                        <a:t>4.9</a:t>
                      </a:r>
                    </a:p>
                  </a:txBody>
                  <a:tcPr/>
                </a:tc>
                <a:extLst>
                  <a:ext uri="{0D108BD9-81ED-4DB2-BD59-A6C34878D82A}">
                    <a16:rowId xmlns:a16="http://schemas.microsoft.com/office/drawing/2014/main" val="789412828"/>
                  </a:ext>
                </a:extLst>
              </a:tr>
              <a:tr h="370840">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061264842"/>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4DC19E6-BD77-417E-AC53-27945EC63D95}"/>
                  </a:ext>
                </a:extLst>
              </p:cNvPr>
              <p:cNvSpPr txBox="1"/>
              <p:nvPr/>
            </p:nvSpPr>
            <p:spPr>
              <a:xfrm>
                <a:off x="539552" y="4221088"/>
                <a:ext cx="8018542" cy="1763240"/>
              </a:xfrm>
              <a:prstGeom prst="rect">
                <a:avLst/>
              </a:prstGeom>
              <a:noFill/>
            </p:spPr>
            <p:txBody>
              <a:bodyPr wrap="none" rtlCol="0">
                <a:spAutoFit/>
              </a:bodyPr>
              <a:lstStyle/>
              <a:p>
                <a:r>
                  <a:rPr lang="en-US" dirty="0"/>
                  <a:t>Notation:</a:t>
                </a:r>
              </a:p>
              <a:p>
                <a:r>
                  <a:rPr lang="en-US" dirty="0"/>
                  <a:t>N: number of training samples</a:t>
                </a:r>
              </a:p>
              <a:p>
                <a14:m>
                  <m:oMath xmlns:m="http://schemas.openxmlformats.org/officeDocument/2006/math">
                    <m:r>
                      <a:rPr lang="en-US" b="1" i="1" smtClean="0">
                        <a:latin typeface="Cambria Math" panose="02040503050406030204" pitchFamily="18" charset="0"/>
                      </a:rPr>
                      <m:t>𝒙</m:t>
                    </m:r>
                  </m:oMath>
                </a14:m>
                <a:r>
                  <a:rPr lang="en-US" dirty="0"/>
                  <a:t>: input variable or input sample</a:t>
                </a:r>
              </a:p>
              <a:p>
                <a14:m>
                  <m:oMath xmlns:m="http://schemas.openxmlformats.org/officeDocument/2006/math">
                    <m:r>
                      <a:rPr lang="en-US" b="1" i="1" smtClean="0">
                        <a:latin typeface="Cambria Math" panose="02040503050406030204" pitchFamily="18" charset="0"/>
                      </a:rPr>
                      <m:t>𝒚</m:t>
                    </m:r>
                  </m:oMath>
                </a14:m>
                <a:r>
                  <a:rPr lang="en-US" dirty="0"/>
                  <a:t>: output variable</a:t>
                </a:r>
              </a:p>
              <a:p>
                <a:r>
                  <a:rPr lang="en-US" dirty="0"/>
                  <a:t>(</a:t>
                </a:r>
                <a14:m>
                  <m:oMath xmlns:m="http://schemas.openxmlformats.org/officeDocument/2006/math">
                    <m:sSup>
                      <m:sSupPr>
                        <m:ctrlPr>
                          <a:rPr lang="en-US" i="1" smtClean="0">
                            <a:latin typeface="Cambria Math" panose="02040503050406030204" pitchFamily="18" charset="0"/>
                          </a:rPr>
                        </m:ctrlPr>
                      </m:sSupPr>
                      <m:e>
                        <m:r>
                          <a:rPr lang="en-US" b="1" i="1" smtClean="0">
                            <a:latin typeface="Cambria Math" panose="02040503050406030204" pitchFamily="18" charset="0"/>
                          </a:rPr>
                          <m:t>𝒙</m:t>
                        </m:r>
                      </m:e>
                      <m:sup>
                        <m:r>
                          <a:rPr lang="en-US" b="0" i="1" smtClean="0">
                            <a:latin typeface="Cambria Math" panose="02040503050406030204" pitchFamily="18" charset="0"/>
                          </a:rPr>
                          <m:t>𝑖</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1" i="1" smtClean="0">
                            <a:latin typeface="Cambria Math" panose="02040503050406030204" pitchFamily="18" charset="0"/>
                          </a:rPr>
                          <m:t>𝒚</m:t>
                        </m:r>
                      </m:e>
                      <m:sup>
                        <m:r>
                          <a:rPr lang="en-US" i="1">
                            <a:latin typeface="Cambria Math" panose="02040503050406030204" pitchFamily="18" charset="0"/>
                          </a:rPr>
                          <m:t>𝑖</m:t>
                        </m:r>
                      </m:sup>
                    </m:sSup>
                  </m:oMath>
                </a14:m>
                <a:r>
                  <a:rPr lang="en-US" dirty="0"/>
                  <a:t>): </a:t>
                </a:r>
                <a:r>
                  <a:rPr lang="en-US" dirty="0" err="1"/>
                  <a:t>i-th</a:t>
                </a:r>
                <a:r>
                  <a:rPr lang="en-US" dirty="0"/>
                  <a:t> training example</a:t>
                </a:r>
              </a:p>
              <a:p>
                <a:r>
                  <a:rPr lang="en-US" dirty="0"/>
                  <a:t>(</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𝒙</m:t>
                        </m:r>
                      </m:e>
                    </m:acc>
                    <m:r>
                      <a:rPr lang="en-US"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𝒚</m:t>
                        </m:r>
                      </m:e>
                    </m:acc>
                  </m:oMath>
                </a14:m>
                <a:r>
                  <a:rPr lang="en-US" dirty="0"/>
                  <a:t>): unseen input variable and corresponding estimated value of the output</a:t>
                </a:r>
              </a:p>
            </p:txBody>
          </p:sp>
        </mc:Choice>
        <mc:Fallback xmlns="">
          <p:sp>
            <p:nvSpPr>
              <p:cNvPr id="5" name="TextBox 4">
                <a:extLst>
                  <a:ext uri="{FF2B5EF4-FFF2-40B4-BE49-F238E27FC236}">
                    <a16:creationId xmlns:a16="http://schemas.microsoft.com/office/drawing/2014/main" id="{14DC19E6-BD77-417E-AC53-27945EC63D95}"/>
                  </a:ext>
                </a:extLst>
              </p:cNvPr>
              <p:cNvSpPr txBox="1">
                <a:spLocks noRot="1" noChangeAspect="1" noMove="1" noResize="1" noEditPoints="1" noAdjustHandles="1" noChangeArrowheads="1" noChangeShapeType="1" noTextEdit="1"/>
              </p:cNvSpPr>
              <p:nvPr/>
            </p:nvSpPr>
            <p:spPr>
              <a:xfrm>
                <a:off x="539552" y="4221088"/>
                <a:ext cx="8018542" cy="1763240"/>
              </a:xfrm>
              <a:prstGeom prst="rect">
                <a:avLst/>
              </a:prstGeom>
              <a:blipFill>
                <a:blip r:embed="rId2"/>
                <a:stretch>
                  <a:fillRect l="-684" t="-1724" b="-4483"/>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E39D8BF3-DD49-4D50-9989-7C2C9737FEA4}"/>
              </a:ext>
            </a:extLst>
          </p:cNvPr>
          <p:cNvSpPr>
            <a:spLocks noGrp="1"/>
          </p:cNvSpPr>
          <p:nvPr>
            <p:ph type="title"/>
          </p:nvPr>
        </p:nvSpPr>
        <p:spPr/>
        <p:txBody>
          <a:bodyPr/>
          <a:lstStyle/>
          <a:p>
            <a:r>
              <a:rPr lang="en-GB" dirty="0"/>
              <a:t>Supervised learning – univariate linear regression</a:t>
            </a:r>
            <a:endParaRPr lang="en-US" dirty="0"/>
          </a:p>
        </p:txBody>
      </p:sp>
      <p:sp>
        <p:nvSpPr>
          <p:cNvPr id="4" name="TextBox 4">
            <a:extLst>
              <a:ext uri="{FF2B5EF4-FFF2-40B4-BE49-F238E27FC236}">
                <a16:creationId xmlns:a16="http://schemas.microsoft.com/office/drawing/2014/main" id="{9656FB05-7409-E0CF-E095-BD830FD72DF9}"/>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25273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2EC7A2-4179-417D-A075-29A96459EC8F}"/>
              </a:ext>
            </a:extLst>
          </p:cNvPr>
          <p:cNvSpPr/>
          <p:nvPr/>
        </p:nvSpPr>
        <p:spPr>
          <a:xfrm>
            <a:off x="3531020" y="1175090"/>
            <a:ext cx="208196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 set </a:t>
            </a:r>
          </a:p>
        </p:txBody>
      </p:sp>
      <p:sp>
        <p:nvSpPr>
          <p:cNvPr id="7" name="Rectangle: Rounded Corners 6">
            <a:extLst>
              <a:ext uri="{FF2B5EF4-FFF2-40B4-BE49-F238E27FC236}">
                <a16:creationId xmlns:a16="http://schemas.microsoft.com/office/drawing/2014/main" id="{2A1B095D-F41B-4763-B129-1882147CEB69}"/>
              </a:ext>
            </a:extLst>
          </p:cNvPr>
          <p:cNvSpPr/>
          <p:nvPr/>
        </p:nvSpPr>
        <p:spPr>
          <a:xfrm>
            <a:off x="3531020" y="2492896"/>
            <a:ext cx="208196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Learning Algorithm </a:t>
            </a:r>
          </a:p>
        </p:txBody>
      </p:sp>
      <p:sp>
        <p:nvSpPr>
          <p:cNvPr id="8" name="Rectangle: Rounded Corners 7">
            <a:extLst>
              <a:ext uri="{FF2B5EF4-FFF2-40B4-BE49-F238E27FC236}">
                <a16:creationId xmlns:a16="http://schemas.microsoft.com/office/drawing/2014/main" id="{6FDEC5DA-D033-46D7-856E-A0DAD1D1849E}"/>
              </a:ext>
            </a:extLst>
          </p:cNvPr>
          <p:cNvSpPr/>
          <p:nvPr/>
        </p:nvSpPr>
        <p:spPr>
          <a:xfrm>
            <a:off x="3531020" y="3823777"/>
            <a:ext cx="208196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h</a:t>
            </a:r>
          </a:p>
          <a:p>
            <a:pPr algn="ctr"/>
            <a:r>
              <a:rPr lang="en-US" dirty="0"/>
              <a:t>(decision rule or hypothesis)</a:t>
            </a:r>
          </a:p>
        </p:txBody>
      </p:sp>
      <p:cxnSp>
        <p:nvCxnSpPr>
          <p:cNvPr id="9" name="Straight Arrow Connector 8">
            <a:extLst>
              <a:ext uri="{FF2B5EF4-FFF2-40B4-BE49-F238E27FC236}">
                <a16:creationId xmlns:a16="http://schemas.microsoft.com/office/drawing/2014/main" id="{FECA66E4-0B64-44C3-A801-BCE5BC56079E}"/>
              </a:ext>
            </a:extLst>
          </p:cNvPr>
          <p:cNvCxnSpPr>
            <a:stCxn id="4" idx="2"/>
            <a:endCxn id="7" idx="0"/>
          </p:cNvCxnSpPr>
          <p:nvPr/>
        </p:nvCxnSpPr>
        <p:spPr>
          <a:xfrm>
            <a:off x="4572000" y="2255210"/>
            <a:ext cx="0" cy="237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84F6782-7E8F-4A8F-BF6E-A0E921386A33}"/>
              </a:ext>
            </a:extLst>
          </p:cNvPr>
          <p:cNvCxnSpPr>
            <a:stCxn id="7" idx="2"/>
            <a:endCxn id="8" idx="0"/>
          </p:cNvCxnSpPr>
          <p:nvPr/>
        </p:nvCxnSpPr>
        <p:spPr>
          <a:xfrm>
            <a:off x="4572000" y="3573016"/>
            <a:ext cx="0" cy="250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2BA23F-4CAC-4629-8929-9EB4A32E1E4B}"/>
                  </a:ext>
                </a:extLst>
              </p:cNvPr>
              <p:cNvSpPr txBox="1"/>
              <p:nvPr/>
            </p:nvSpPr>
            <p:spPr>
              <a:xfrm>
                <a:off x="736724" y="4028479"/>
                <a:ext cx="1753316" cy="646331"/>
              </a:xfrm>
              <a:prstGeom prst="rect">
                <a:avLst/>
              </a:prstGeom>
              <a:noFill/>
            </p:spPr>
            <p:txBody>
              <a:bodyPr wrap="square" rtlCol="0">
                <a:spAutoFit/>
              </a:bodyPr>
              <a:lstStyle/>
              <a:p>
                <a14:m>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r>
                      <a:rPr lang="en-US" b="1" i="1" smtClean="0">
                        <a:latin typeface="Cambria Math" panose="02040503050406030204" pitchFamily="18" charset="0"/>
                      </a:rPr>
                      <m:t> </m:t>
                    </m:r>
                  </m:oMath>
                </a14:m>
                <a:r>
                  <a:rPr lang="en-US" dirty="0"/>
                  <a:t>(such as, </a:t>
                </a:r>
              </a:p>
              <a:p>
                <a:r>
                  <a:rPr lang="en-US" dirty="0"/>
                  <a:t>hours of study)</a:t>
                </a:r>
              </a:p>
            </p:txBody>
          </p:sp>
        </mc:Choice>
        <mc:Fallback xmlns="">
          <p:sp>
            <p:nvSpPr>
              <p:cNvPr id="12" name="TextBox 11">
                <a:extLst>
                  <a:ext uri="{FF2B5EF4-FFF2-40B4-BE49-F238E27FC236}">
                    <a16:creationId xmlns:a16="http://schemas.microsoft.com/office/drawing/2014/main" id="{ED2BA23F-4CAC-4629-8929-9EB4A32E1E4B}"/>
                  </a:ext>
                </a:extLst>
              </p:cNvPr>
              <p:cNvSpPr txBox="1">
                <a:spLocks noRot="1" noChangeAspect="1" noMove="1" noResize="1" noEditPoints="1" noAdjustHandles="1" noChangeArrowheads="1" noChangeShapeType="1" noTextEdit="1"/>
              </p:cNvSpPr>
              <p:nvPr/>
            </p:nvSpPr>
            <p:spPr>
              <a:xfrm>
                <a:off x="736724" y="4028479"/>
                <a:ext cx="1753316" cy="646331"/>
              </a:xfrm>
              <a:prstGeom prst="rect">
                <a:avLst/>
              </a:prstGeom>
              <a:blipFill>
                <a:blip r:embed="rId2"/>
                <a:stretch>
                  <a:fillRect l="-3136" t="-5660" r="-348" b="-14151"/>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F8E8C48F-7521-435D-A011-CE0D871823DF}"/>
              </a:ext>
            </a:extLst>
          </p:cNvPr>
          <p:cNvCxnSpPr>
            <a:cxnSpLocks/>
            <a:stCxn id="12" idx="3"/>
            <a:endCxn id="8" idx="1"/>
          </p:cNvCxnSpPr>
          <p:nvPr/>
        </p:nvCxnSpPr>
        <p:spPr>
          <a:xfrm>
            <a:off x="2490040" y="4351645"/>
            <a:ext cx="1040980" cy="12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E90321C-7DC8-4A1B-A75E-0AA742F3E05C}"/>
                  </a:ext>
                </a:extLst>
              </p:cNvPr>
              <p:cNvSpPr txBox="1"/>
              <p:nvPr/>
            </p:nvSpPr>
            <p:spPr>
              <a:xfrm>
                <a:off x="6699372" y="4040671"/>
                <a:ext cx="1917103" cy="646331"/>
              </a:xfrm>
              <a:prstGeom prst="rect">
                <a:avLst/>
              </a:prstGeom>
              <a:noFill/>
            </p:spPr>
            <p:txBody>
              <a:bodyPr wrap="square" rtlCol="0">
                <a:spAutoFit/>
              </a:bodyPr>
              <a:lstStyle/>
              <a:p>
                <a14:m>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𝒚</m:t>
                        </m:r>
                      </m:e>
                    </m:acc>
                  </m:oMath>
                </a14:m>
                <a:r>
                  <a:rPr lang="en-US" dirty="0"/>
                  <a:t> (such as, </a:t>
                </a:r>
              </a:p>
              <a:p>
                <a:r>
                  <a:rPr lang="en-US" dirty="0"/>
                  <a:t>estimated mark)</a:t>
                </a:r>
              </a:p>
            </p:txBody>
          </p:sp>
        </mc:Choice>
        <mc:Fallback xmlns="">
          <p:sp>
            <p:nvSpPr>
              <p:cNvPr id="16" name="TextBox 15">
                <a:extLst>
                  <a:ext uri="{FF2B5EF4-FFF2-40B4-BE49-F238E27FC236}">
                    <a16:creationId xmlns:a16="http://schemas.microsoft.com/office/drawing/2014/main" id="{CE90321C-7DC8-4A1B-A75E-0AA742F3E05C}"/>
                  </a:ext>
                </a:extLst>
              </p:cNvPr>
              <p:cNvSpPr txBox="1">
                <a:spLocks noRot="1" noChangeAspect="1" noMove="1" noResize="1" noEditPoints="1" noAdjustHandles="1" noChangeArrowheads="1" noChangeShapeType="1" noTextEdit="1"/>
              </p:cNvSpPr>
              <p:nvPr/>
            </p:nvSpPr>
            <p:spPr>
              <a:xfrm>
                <a:off x="6699372" y="4040671"/>
                <a:ext cx="1917103" cy="646331"/>
              </a:xfrm>
              <a:prstGeom prst="rect">
                <a:avLst/>
              </a:prstGeom>
              <a:blipFill>
                <a:blip r:embed="rId3"/>
                <a:stretch>
                  <a:fillRect l="-2866" t="-5660" b="-14151"/>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3890875B-714A-4477-BE4E-EFC388F508C2}"/>
              </a:ext>
            </a:extLst>
          </p:cNvPr>
          <p:cNvCxnSpPr>
            <a:cxnSpLocks/>
            <a:stCxn id="8" idx="3"/>
            <a:endCxn id="16" idx="1"/>
          </p:cNvCxnSpPr>
          <p:nvPr/>
        </p:nvCxnSpPr>
        <p:spPr>
          <a:xfrm>
            <a:off x="5612980" y="4363837"/>
            <a:ext cx="10863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CF4AA5A-746C-41A9-B654-D012C4C111E3}"/>
                  </a:ext>
                </a:extLst>
              </p:cNvPr>
              <p:cNvSpPr txBox="1"/>
              <p:nvPr/>
            </p:nvSpPr>
            <p:spPr>
              <a:xfrm>
                <a:off x="179512" y="5277159"/>
                <a:ext cx="8893468" cy="655244"/>
              </a:xfrm>
              <a:prstGeom prst="rect">
                <a:avLst/>
              </a:prstGeom>
              <a:noFill/>
            </p:spPr>
            <p:txBody>
              <a:bodyPr wrap="square" rtlCol="0">
                <a:spAutoFit/>
              </a:bodyPr>
              <a:lstStyle/>
              <a:p>
                <a:r>
                  <a:rPr lang="en-US" i="1" dirty="0"/>
                  <a:t>h</a:t>
                </a:r>
                <a:r>
                  <a:rPr lang="en-US" dirty="0"/>
                  <a:t>, the decision rule, that has been “trained” on the training set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𝒚</m:t>
                        </m:r>
                      </m:e>
                      <m:sup>
                        <m:r>
                          <a:rPr lang="en-US" i="1">
                            <a:latin typeface="Cambria Math" panose="02040503050406030204" pitchFamily="18" charset="0"/>
                          </a:rPr>
                          <m:t>𝑖</m:t>
                        </m:r>
                      </m:sup>
                    </m:sSup>
                  </m:oMath>
                </a14:m>
                <a:r>
                  <a:rPr lang="en-US" dirty="0"/>
                  <a:t>) 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 2, …, </m:t>
                    </m:r>
                    <m:r>
                      <a:rPr lang="en-US" b="0" i="1" smtClean="0">
                        <a:latin typeface="Cambria Math" panose="02040503050406030204" pitchFamily="18" charset="0"/>
                      </a:rPr>
                      <m:t>𝑁</m:t>
                    </m:r>
                  </m:oMath>
                </a14:m>
                <a:r>
                  <a:rPr lang="en-US" dirty="0"/>
                  <a:t>, maps the unseen input sample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𝒙</m:t>
                        </m:r>
                      </m:e>
                    </m:acc>
                    <m:r>
                      <a:rPr lang="en-US" b="1" i="1">
                        <a:latin typeface="Cambria Math" panose="02040503050406030204" pitchFamily="18" charset="0"/>
                      </a:rPr>
                      <m:t> </m:t>
                    </m:r>
                  </m:oMath>
                </a14:m>
                <a:r>
                  <a:rPr lang="en-US" dirty="0"/>
                  <a:t>to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𝒚</m:t>
                        </m:r>
                      </m:e>
                    </m:acc>
                  </m:oMath>
                </a14:m>
                <a:r>
                  <a:rPr lang="en-US" dirty="0"/>
                  <a:t>. </a:t>
                </a:r>
              </a:p>
            </p:txBody>
          </p:sp>
        </mc:Choice>
        <mc:Fallback xmlns="">
          <p:sp>
            <p:nvSpPr>
              <p:cNvPr id="25" name="TextBox 24">
                <a:extLst>
                  <a:ext uri="{FF2B5EF4-FFF2-40B4-BE49-F238E27FC236}">
                    <a16:creationId xmlns:a16="http://schemas.microsoft.com/office/drawing/2014/main" id="{8CF4AA5A-746C-41A9-B654-D012C4C111E3}"/>
                  </a:ext>
                </a:extLst>
              </p:cNvPr>
              <p:cNvSpPr txBox="1">
                <a:spLocks noRot="1" noChangeAspect="1" noMove="1" noResize="1" noEditPoints="1" noAdjustHandles="1" noChangeArrowheads="1" noChangeShapeType="1" noTextEdit="1"/>
              </p:cNvSpPr>
              <p:nvPr/>
            </p:nvSpPr>
            <p:spPr>
              <a:xfrm>
                <a:off x="179512" y="5277159"/>
                <a:ext cx="8893468" cy="655244"/>
              </a:xfrm>
              <a:prstGeom prst="rect">
                <a:avLst/>
              </a:prstGeom>
              <a:blipFill>
                <a:blip r:embed="rId4"/>
                <a:stretch>
                  <a:fillRect l="-548" t="-3738" r="-891" b="-14953"/>
                </a:stretch>
              </a:blipFill>
            </p:spPr>
            <p:txBody>
              <a:bodyPr/>
              <a:lstStyle/>
              <a:p>
                <a:r>
                  <a:rPr lang="en-US">
                    <a:noFill/>
                  </a:rPr>
                  <a:t> </a:t>
                </a:r>
              </a:p>
            </p:txBody>
          </p:sp>
        </mc:Fallback>
      </mc:AlternateContent>
      <p:sp>
        <p:nvSpPr>
          <p:cNvPr id="29" name="Title 28">
            <a:extLst>
              <a:ext uri="{FF2B5EF4-FFF2-40B4-BE49-F238E27FC236}">
                <a16:creationId xmlns:a16="http://schemas.microsoft.com/office/drawing/2014/main" id="{31E01056-8F60-4787-9360-C15D7E6C5063}"/>
              </a:ext>
            </a:extLst>
          </p:cNvPr>
          <p:cNvSpPr>
            <a:spLocks noGrp="1"/>
          </p:cNvSpPr>
          <p:nvPr>
            <p:ph type="title"/>
          </p:nvPr>
        </p:nvSpPr>
        <p:spPr/>
        <p:txBody>
          <a:bodyPr/>
          <a:lstStyle/>
          <a:p>
            <a:r>
              <a:rPr lang="en-GB" dirty="0"/>
              <a:t>Supervised learning – univariate linear regression</a:t>
            </a:r>
            <a:endParaRPr lang="en-US" dirty="0"/>
          </a:p>
        </p:txBody>
      </p:sp>
      <p:sp>
        <p:nvSpPr>
          <p:cNvPr id="2" name="TextBox 4">
            <a:extLst>
              <a:ext uri="{FF2B5EF4-FFF2-40B4-BE49-F238E27FC236}">
                <a16:creationId xmlns:a16="http://schemas.microsoft.com/office/drawing/2014/main" id="{0434D265-5896-1700-36E5-883942B924AE}"/>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356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2EC7A2-4179-417D-A075-29A96459EC8F}"/>
              </a:ext>
            </a:extLst>
          </p:cNvPr>
          <p:cNvSpPr/>
          <p:nvPr/>
        </p:nvSpPr>
        <p:spPr>
          <a:xfrm>
            <a:off x="6012160" y="1409290"/>
            <a:ext cx="230425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 set </a:t>
            </a:r>
          </a:p>
        </p:txBody>
      </p:sp>
      <p:sp>
        <p:nvSpPr>
          <p:cNvPr id="7" name="Rectangle: Rounded Corners 6">
            <a:extLst>
              <a:ext uri="{FF2B5EF4-FFF2-40B4-BE49-F238E27FC236}">
                <a16:creationId xmlns:a16="http://schemas.microsoft.com/office/drawing/2014/main" id="{2A1B095D-F41B-4763-B129-1882147CEB69}"/>
              </a:ext>
            </a:extLst>
          </p:cNvPr>
          <p:cNvSpPr/>
          <p:nvPr/>
        </p:nvSpPr>
        <p:spPr>
          <a:xfrm>
            <a:off x="6012160" y="2727096"/>
            <a:ext cx="230425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Learning Algorithm </a:t>
            </a:r>
          </a:p>
        </p:txBody>
      </p:sp>
      <p:sp>
        <p:nvSpPr>
          <p:cNvPr id="8" name="Rectangle: Rounded Corners 7">
            <a:extLst>
              <a:ext uri="{FF2B5EF4-FFF2-40B4-BE49-F238E27FC236}">
                <a16:creationId xmlns:a16="http://schemas.microsoft.com/office/drawing/2014/main" id="{6FDEC5DA-D033-46D7-856E-A0DAD1D1849E}"/>
              </a:ext>
            </a:extLst>
          </p:cNvPr>
          <p:cNvSpPr/>
          <p:nvPr/>
        </p:nvSpPr>
        <p:spPr>
          <a:xfrm>
            <a:off x="6012160" y="4057977"/>
            <a:ext cx="230425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h</a:t>
            </a:r>
          </a:p>
          <a:p>
            <a:pPr algn="ctr"/>
            <a:r>
              <a:rPr lang="en-US" dirty="0"/>
              <a:t>(decision rule or hypothesis)</a:t>
            </a:r>
          </a:p>
        </p:txBody>
      </p:sp>
      <p:cxnSp>
        <p:nvCxnSpPr>
          <p:cNvPr id="9" name="Straight Arrow Connector 8">
            <a:extLst>
              <a:ext uri="{FF2B5EF4-FFF2-40B4-BE49-F238E27FC236}">
                <a16:creationId xmlns:a16="http://schemas.microsoft.com/office/drawing/2014/main" id="{FECA66E4-0B64-44C3-A801-BCE5BC56079E}"/>
              </a:ext>
            </a:extLst>
          </p:cNvPr>
          <p:cNvCxnSpPr>
            <a:stCxn id="4" idx="2"/>
            <a:endCxn id="7" idx="0"/>
          </p:cNvCxnSpPr>
          <p:nvPr/>
        </p:nvCxnSpPr>
        <p:spPr>
          <a:xfrm>
            <a:off x="7164288" y="2489410"/>
            <a:ext cx="0" cy="237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84F6782-7E8F-4A8F-BF6E-A0E921386A33}"/>
              </a:ext>
            </a:extLst>
          </p:cNvPr>
          <p:cNvCxnSpPr>
            <a:stCxn id="7" idx="2"/>
            <a:endCxn id="8" idx="0"/>
          </p:cNvCxnSpPr>
          <p:nvPr/>
        </p:nvCxnSpPr>
        <p:spPr>
          <a:xfrm>
            <a:off x="7164288" y="3807216"/>
            <a:ext cx="0" cy="250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2BA23F-4CAC-4629-8929-9EB4A32E1E4B}"/>
                  </a:ext>
                </a:extLst>
              </p:cNvPr>
              <p:cNvSpPr txBox="1"/>
              <p:nvPr/>
            </p:nvSpPr>
            <p:spPr>
              <a:xfrm>
                <a:off x="5292080" y="4413370"/>
                <a:ext cx="4459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r>
                        <a:rPr lang="en-US" b="1" i="1" smtClean="0">
                          <a:latin typeface="Cambria Math" panose="02040503050406030204" pitchFamily="18" charset="0"/>
                        </a:rPr>
                        <m:t> </m:t>
                      </m:r>
                    </m:oMath>
                  </m:oMathPara>
                </a14:m>
                <a:endParaRPr lang="en-US" dirty="0"/>
              </a:p>
            </p:txBody>
          </p:sp>
        </mc:Choice>
        <mc:Fallback xmlns="">
          <p:sp>
            <p:nvSpPr>
              <p:cNvPr id="12" name="TextBox 11">
                <a:extLst>
                  <a:ext uri="{FF2B5EF4-FFF2-40B4-BE49-F238E27FC236}">
                    <a16:creationId xmlns:a16="http://schemas.microsoft.com/office/drawing/2014/main" id="{ED2BA23F-4CAC-4629-8929-9EB4A32E1E4B}"/>
                  </a:ext>
                </a:extLst>
              </p:cNvPr>
              <p:cNvSpPr txBox="1">
                <a:spLocks noRot="1" noChangeAspect="1" noMove="1" noResize="1" noEditPoints="1" noAdjustHandles="1" noChangeArrowheads="1" noChangeShapeType="1" noTextEdit="1"/>
              </p:cNvSpPr>
              <p:nvPr/>
            </p:nvSpPr>
            <p:spPr>
              <a:xfrm>
                <a:off x="5292080" y="4413370"/>
                <a:ext cx="445956" cy="369332"/>
              </a:xfrm>
              <a:prstGeom prst="rect">
                <a:avLst/>
              </a:prstGeom>
              <a:blipFill>
                <a:blip r:embed="rId2"/>
                <a:stretch>
                  <a:fillRect t="-4918" r="-9589"/>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F8E8C48F-7521-435D-A011-CE0D871823DF}"/>
              </a:ext>
            </a:extLst>
          </p:cNvPr>
          <p:cNvCxnSpPr>
            <a:stCxn id="12" idx="3"/>
            <a:endCxn id="8" idx="1"/>
          </p:cNvCxnSpPr>
          <p:nvPr/>
        </p:nvCxnSpPr>
        <p:spPr>
          <a:xfrm>
            <a:off x="5738036" y="4598036"/>
            <a:ext cx="27412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E90321C-7DC8-4A1B-A75E-0AA742F3E05C}"/>
                  </a:ext>
                </a:extLst>
              </p:cNvPr>
              <p:cNvSpPr txBox="1"/>
              <p:nvPr/>
            </p:nvSpPr>
            <p:spPr>
              <a:xfrm>
                <a:off x="8590540" y="4413370"/>
                <a:ext cx="36004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𝒚</m:t>
                          </m:r>
                        </m:e>
                      </m:acc>
                    </m:oMath>
                  </m:oMathPara>
                </a14:m>
                <a:endParaRPr lang="en-US" dirty="0"/>
              </a:p>
            </p:txBody>
          </p:sp>
        </mc:Choice>
        <mc:Fallback xmlns="">
          <p:sp>
            <p:nvSpPr>
              <p:cNvPr id="16" name="TextBox 15">
                <a:extLst>
                  <a:ext uri="{FF2B5EF4-FFF2-40B4-BE49-F238E27FC236}">
                    <a16:creationId xmlns:a16="http://schemas.microsoft.com/office/drawing/2014/main" id="{CE90321C-7DC8-4A1B-A75E-0AA742F3E05C}"/>
                  </a:ext>
                </a:extLst>
              </p:cNvPr>
              <p:cNvSpPr txBox="1">
                <a:spLocks noRot="1" noChangeAspect="1" noMove="1" noResize="1" noEditPoints="1" noAdjustHandles="1" noChangeArrowheads="1" noChangeShapeType="1" noTextEdit="1"/>
              </p:cNvSpPr>
              <p:nvPr/>
            </p:nvSpPr>
            <p:spPr>
              <a:xfrm>
                <a:off x="8590540" y="4413370"/>
                <a:ext cx="360040" cy="369332"/>
              </a:xfrm>
              <a:prstGeom prst="rect">
                <a:avLst/>
              </a:prstGeom>
              <a:blipFill>
                <a:blip r:embed="rId3"/>
                <a:stretch>
                  <a:fillRect t="-4918" b="-6557"/>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3890875B-714A-4477-BE4E-EFC388F508C2}"/>
              </a:ext>
            </a:extLst>
          </p:cNvPr>
          <p:cNvCxnSpPr>
            <a:cxnSpLocks/>
            <a:stCxn id="8" idx="3"/>
            <a:endCxn id="16" idx="1"/>
          </p:cNvCxnSpPr>
          <p:nvPr/>
        </p:nvCxnSpPr>
        <p:spPr>
          <a:xfrm flipV="1">
            <a:off x="8316416" y="4598036"/>
            <a:ext cx="27412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9A13F58-56DE-424B-9314-DD0317028AFC}"/>
                  </a:ext>
                </a:extLst>
              </p:cNvPr>
              <p:cNvSpPr txBox="1"/>
              <p:nvPr/>
            </p:nvSpPr>
            <p:spPr>
              <a:xfrm>
                <a:off x="361571" y="1253310"/>
                <a:ext cx="4198585" cy="923330"/>
              </a:xfrm>
              <a:prstGeom prst="rect">
                <a:avLst/>
              </a:prstGeom>
              <a:noFill/>
            </p:spPr>
            <p:txBody>
              <a:bodyPr wrap="none" rtlCol="0">
                <a:spAutoFit/>
              </a:bodyPr>
              <a:lstStyle/>
              <a:p>
                <a:r>
                  <a:rPr lang="en-US" dirty="0"/>
                  <a:t>How do we choose the decision rule </a:t>
                </a:r>
                <a:r>
                  <a:rPr lang="en-US" i="1" dirty="0"/>
                  <a:t>h</a:t>
                </a:r>
                <a:r>
                  <a:rPr lang="en-US" dirty="0"/>
                  <a:t>?</a:t>
                </a:r>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h</m:t>
                          </m:r>
                        </m:e>
                        <m:sub>
                          <m:r>
                            <a:rPr lang="en-US" i="1" smtClean="0">
                              <a:latin typeface="Cambria Math" panose="02040503050406030204" pitchFamily="18" charset="0"/>
                              <a:ea typeface="Cambria Math" panose="02040503050406030204" pitchFamily="18" charset="0"/>
                            </a:rPr>
                            <m:t>𝜃</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2" name="TextBox 1">
                <a:extLst>
                  <a:ext uri="{FF2B5EF4-FFF2-40B4-BE49-F238E27FC236}">
                    <a16:creationId xmlns:a16="http://schemas.microsoft.com/office/drawing/2014/main" id="{19A13F58-56DE-424B-9314-DD0317028AFC}"/>
                  </a:ext>
                </a:extLst>
              </p:cNvPr>
              <p:cNvSpPr txBox="1">
                <a:spLocks noRot="1" noChangeAspect="1" noMove="1" noResize="1" noEditPoints="1" noAdjustHandles="1" noChangeArrowheads="1" noChangeShapeType="1" noTextEdit="1"/>
              </p:cNvSpPr>
              <p:nvPr/>
            </p:nvSpPr>
            <p:spPr>
              <a:xfrm>
                <a:off x="361571" y="1253310"/>
                <a:ext cx="4198585" cy="923330"/>
              </a:xfrm>
              <a:prstGeom prst="rect">
                <a:avLst/>
              </a:prstGeom>
              <a:blipFill>
                <a:blip r:embed="rId4"/>
                <a:stretch>
                  <a:fillRect l="-1161" t="-3974" r="-290" b="-662"/>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DE50D81D-430C-4D5D-8644-C5A2C92FF6D2}"/>
              </a:ext>
            </a:extLst>
          </p:cNvPr>
          <p:cNvPicPr>
            <a:picLocks noChangeAspect="1"/>
          </p:cNvPicPr>
          <p:nvPr/>
        </p:nvPicPr>
        <p:blipFill>
          <a:blip r:embed="rId5"/>
          <a:stretch>
            <a:fillRect/>
          </a:stretch>
        </p:blipFill>
        <p:spPr>
          <a:xfrm>
            <a:off x="1080873" y="2231780"/>
            <a:ext cx="3196150" cy="2394440"/>
          </a:xfrm>
          <a:prstGeom prst="rect">
            <a:avLst/>
          </a:prstGeom>
        </p:spPr>
      </p:pic>
      <p:cxnSp>
        <p:nvCxnSpPr>
          <p:cNvPr id="15" name="Straight Arrow Connector 14">
            <a:extLst>
              <a:ext uri="{FF2B5EF4-FFF2-40B4-BE49-F238E27FC236}">
                <a16:creationId xmlns:a16="http://schemas.microsoft.com/office/drawing/2014/main" id="{DF93E604-16FB-4217-96B8-198F2BA6364A}"/>
              </a:ext>
            </a:extLst>
          </p:cNvPr>
          <p:cNvCxnSpPr/>
          <p:nvPr/>
        </p:nvCxnSpPr>
        <p:spPr>
          <a:xfrm>
            <a:off x="1691680" y="2132856"/>
            <a:ext cx="936104"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9E7E06-E16B-4582-84A0-208D226C0A1E}"/>
              </a:ext>
            </a:extLst>
          </p:cNvPr>
          <p:cNvSpPr txBox="1"/>
          <p:nvPr/>
        </p:nvSpPr>
        <p:spPr>
          <a:xfrm>
            <a:off x="683569" y="5349505"/>
            <a:ext cx="7906972" cy="646331"/>
          </a:xfrm>
          <a:prstGeom prst="rect">
            <a:avLst/>
          </a:prstGeom>
          <a:noFill/>
        </p:spPr>
        <p:txBody>
          <a:bodyPr wrap="square" rtlCol="0">
            <a:spAutoFit/>
          </a:bodyPr>
          <a:lstStyle/>
          <a:p>
            <a:r>
              <a:rPr lang="en-US" dirty="0"/>
              <a:t>This is generally referred to as </a:t>
            </a:r>
            <a:r>
              <a:rPr lang="en-US" b="1" dirty="0"/>
              <a:t>univariate linear regression </a:t>
            </a:r>
            <a:r>
              <a:rPr lang="en-US" dirty="0"/>
              <a:t>or linear regression with a single variable</a:t>
            </a:r>
          </a:p>
        </p:txBody>
      </p:sp>
      <p:sp>
        <p:nvSpPr>
          <p:cNvPr id="21" name="Title 20">
            <a:extLst>
              <a:ext uri="{FF2B5EF4-FFF2-40B4-BE49-F238E27FC236}">
                <a16:creationId xmlns:a16="http://schemas.microsoft.com/office/drawing/2014/main" id="{AE183BCF-B69E-43C9-AC15-F1D85094B64E}"/>
              </a:ext>
            </a:extLst>
          </p:cNvPr>
          <p:cNvSpPr>
            <a:spLocks noGrp="1"/>
          </p:cNvSpPr>
          <p:nvPr>
            <p:ph type="title"/>
          </p:nvPr>
        </p:nvSpPr>
        <p:spPr/>
        <p:txBody>
          <a:bodyPr/>
          <a:lstStyle/>
          <a:p>
            <a:r>
              <a:rPr lang="en-GB" dirty="0"/>
              <a:t>Supervised learning – univariate linear regression</a:t>
            </a:r>
            <a:endParaRPr lang="en-US" dirty="0"/>
          </a:p>
        </p:txBody>
      </p:sp>
      <p:sp>
        <p:nvSpPr>
          <p:cNvPr id="3" name="TextBox 4">
            <a:extLst>
              <a:ext uri="{FF2B5EF4-FFF2-40B4-BE49-F238E27FC236}">
                <a16:creationId xmlns:a16="http://schemas.microsoft.com/office/drawing/2014/main" id="{C868D760-5B49-F5D8-5B13-9A716B751EA8}"/>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70338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1436CE-5CE5-4500-92C8-B70DD0807358}"/>
              </a:ext>
            </a:extLst>
          </p:cNvPr>
          <p:cNvSpPr txBox="1"/>
          <p:nvPr/>
        </p:nvSpPr>
        <p:spPr>
          <a:xfrm>
            <a:off x="467545" y="1484784"/>
            <a:ext cx="3456384" cy="369332"/>
          </a:xfrm>
          <a:prstGeom prst="rect">
            <a:avLst/>
          </a:prstGeom>
          <a:noFill/>
        </p:spPr>
        <p:txBody>
          <a:bodyPr wrap="square" rtlCol="0">
            <a:spAutoFit/>
          </a:bodyPr>
          <a:lstStyle/>
          <a:p>
            <a:r>
              <a:rPr lang="en-US" dirty="0"/>
              <a:t>Training set:</a:t>
            </a:r>
          </a:p>
        </p:txBody>
      </p:sp>
      <p:graphicFrame>
        <p:nvGraphicFramePr>
          <p:cNvPr id="3" name="Table 3">
            <a:extLst>
              <a:ext uri="{FF2B5EF4-FFF2-40B4-BE49-F238E27FC236}">
                <a16:creationId xmlns:a16="http://schemas.microsoft.com/office/drawing/2014/main" id="{3BEF0E1F-9AB9-4653-B9DF-D70CFD2C4269}"/>
              </a:ext>
            </a:extLst>
          </p:cNvPr>
          <p:cNvGraphicFramePr>
            <a:graphicFrameLocks noGrp="1"/>
          </p:cNvGraphicFramePr>
          <p:nvPr/>
        </p:nvGraphicFramePr>
        <p:xfrm>
          <a:off x="2580455" y="1516592"/>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13846888"/>
                    </a:ext>
                  </a:extLst>
                </a:gridCol>
                <a:gridCol w="3048000">
                  <a:extLst>
                    <a:ext uri="{9D8B030D-6E8A-4147-A177-3AD203B41FA5}">
                      <a16:colId xmlns:a16="http://schemas.microsoft.com/office/drawing/2014/main" val="1296000155"/>
                    </a:ext>
                  </a:extLst>
                </a:gridCol>
              </a:tblGrid>
              <a:tr h="370840">
                <a:tc>
                  <a:txBody>
                    <a:bodyPr/>
                    <a:lstStyle/>
                    <a:p>
                      <a:r>
                        <a:rPr lang="en-US" dirty="0"/>
                        <a:t>Hour of study (x)</a:t>
                      </a:r>
                    </a:p>
                  </a:txBody>
                  <a:tcPr/>
                </a:tc>
                <a:tc>
                  <a:txBody>
                    <a:bodyPr/>
                    <a:lstStyle/>
                    <a:p>
                      <a:r>
                        <a:rPr lang="en-US" dirty="0"/>
                        <a:t>Mark (y)</a:t>
                      </a:r>
                    </a:p>
                  </a:txBody>
                  <a:tcPr/>
                </a:tc>
                <a:extLst>
                  <a:ext uri="{0D108BD9-81ED-4DB2-BD59-A6C34878D82A}">
                    <a16:rowId xmlns:a16="http://schemas.microsoft.com/office/drawing/2014/main" val="763994180"/>
                  </a:ext>
                </a:extLst>
              </a:tr>
              <a:tr h="370840">
                <a:tc>
                  <a:txBody>
                    <a:bodyPr/>
                    <a:lstStyle/>
                    <a:p>
                      <a:r>
                        <a:rPr lang="en-US" dirty="0"/>
                        <a:t>5.2</a:t>
                      </a:r>
                    </a:p>
                  </a:txBody>
                  <a:tcPr/>
                </a:tc>
                <a:tc>
                  <a:txBody>
                    <a:bodyPr/>
                    <a:lstStyle/>
                    <a:p>
                      <a:r>
                        <a:rPr lang="en-US" dirty="0"/>
                        <a:t>3.4</a:t>
                      </a:r>
                    </a:p>
                  </a:txBody>
                  <a:tcPr/>
                </a:tc>
                <a:extLst>
                  <a:ext uri="{0D108BD9-81ED-4DB2-BD59-A6C34878D82A}">
                    <a16:rowId xmlns:a16="http://schemas.microsoft.com/office/drawing/2014/main" val="3359389811"/>
                  </a:ext>
                </a:extLst>
              </a:tr>
              <a:tr h="370840">
                <a:tc>
                  <a:txBody>
                    <a:bodyPr/>
                    <a:lstStyle/>
                    <a:p>
                      <a:r>
                        <a:rPr lang="en-US" dirty="0"/>
                        <a:t>6.1</a:t>
                      </a:r>
                    </a:p>
                  </a:txBody>
                  <a:tcPr/>
                </a:tc>
                <a:tc>
                  <a:txBody>
                    <a:bodyPr/>
                    <a:lstStyle/>
                    <a:p>
                      <a:r>
                        <a:rPr lang="en-US" dirty="0"/>
                        <a:t>4.3</a:t>
                      </a:r>
                    </a:p>
                  </a:txBody>
                  <a:tcPr/>
                </a:tc>
                <a:extLst>
                  <a:ext uri="{0D108BD9-81ED-4DB2-BD59-A6C34878D82A}">
                    <a16:rowId xmlns:a16="http://schemas.microsoft.com/office/drawing/2014/main" val="3891455036"/>
                  </a:ext>
                </a:extLst>
              </a:tr>
              <a:tr h="370840">
                <a:tc>
                  <a:txBody>
                    <a:bodyPr/>
                    <a:lstStyle/>
                    <a:p>
                      <a:r>
                        <a:rPr lang="en-US" dirty="0"/>
                        <a:t>7</a:t>
                      </a:r>
                    </a:p>
                  </a:txBody>
                  <a:tcPr/>
                </a:tc>
                <a:tc>
                  <a:txBody>
                    <a:bodyPr/>
                    <a:lstStyle/>
                    <a:p>
                      <a:r>
                        <a:rPr lang="en-US" dirty="0"/>
                        <a:t>5.1</a:t>
                      </a:r>
                    </a:p>
                  </a:txBody>
                  <a:tcPr/>
                </a:tc>
                <a:extLst>
                  <a:ext uri="{0D108BD9-81ED-4DB2-BD59-A6C34878D82A}">
                    <a16:rowId xmlns:a16="http://schemas.microsoft.com/office/drawing/2014/main" val="4037351810"/>
                  </a:ext>
                </a:extLst>
              </a:tr>
              <a:tr h="370840">
                <a:tc>
                  <a:txBody>
                    <a:bodyPr/>
                    <a:lstStyle/>
                    <a:p>
                      <a:r>
                        <a:rPr lang="en-US" dirty="0"/>
                        <a:t>8</a:t>
                      </a:r>
                    </a:p>
                  </a:txBody>
                  <a:tcPr/>
                </a:tc>
                <a:tc>
                  <a:txBody>
                    <a:bodyPr/>
                    <a:lstStyle/>
                    <a:p>
                      <a:r>
                        <a:rPr lang="en-US" dirty="0"/>
                        <a:t>2.1</a:t>
                      </a:r>
                    </a:p>
                  </a:txBody>
                  <a:tcPr/>
                </a:tc>
                <a:extLst>
                  <a:ext uri="{0D108BD9-81ED-4DB2-BD59-A6C34878D82A}">
                    <a16:rowId xmlns:a16="http://schemas.microsoft.com/office/drawing/2014/main" val="789412828"/>
                  </a:ext>
                </a:extLst>
              </a:tr>
              <a:tr h="370840">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061264842"/>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4DC19E6-BD77-417E-AC53-27945EC63D95}"/>
                  </a:ext>
                </a:extLst>
              </p:cNvPr>
              <p:cNvSpPr txBox="1"/>
              <p:nvPr/>
            </p:nvSpPr>
            <p:spPr>
              <a:xfrm>
                <a:off x="539553" y="4221088"/>
                <a:ext cx="7704856" cy="2317237"/>
              </a:xfrm>
              <a:prstGeom prst="rect">
                <a:avLst/>
              </a:prstGeom>
              <a:noFill/>
            </p:spPr>
            <p:txBody>
              <a:bodyPr wrap="square" rtlCol="0">
                <a:spAutoFit/>
              </a:bodyPr>
              <a:lstStyle/>
              <a:p>
                <a:pPr marL="285750" indent="-285750">
                  <a:buFont typeface="Arial" panose="020B0604020202020204" pitchFamily="34" charset="0"/>
                  <a:buChar char="•"/>
                </a:pPr>
                <a:r>
                  <a:rPr lang="en-US" dirty="0"/>
                  <a:t>Chosen </a:t>
                </a:r>
                <a:r>
                  <a:rPr lang="en-US" b="1" dirty="0"/>
                  <a:t>decision rule</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ea typeface="Cambria Math" panose="02040503050406030204" pitchFamily="18" charset="0"/>
                          </a:rPr>
                          <m:t>𝜃</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1</m:t>
                        </m:r>
                      </m:sub>
                    </m:sSub>
                  </m:oMath>
                </a14:m>
                <a:endParaRPr lang="en-US" dirty="0"/>
              </a:p>
              <a:p>
                <a:endParaRPr lang="en-US" dirty="0"/>
              </a:p>
              <a:p>
                <a:pPr marL="285750" indent="-285750">
                  <a:buFont typeface="Arial" panose="020B0604020202020204" pitchFamily="34" charset="0"/>
                  <a:buChar char="•"/>
                </a:pPr>
                <a:r>
                  <a:rPr lang="en-US" dirty="0"/>
                  <a:t>Terminology: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𝑖</m:t>
                        </m:r>
                      </m:sub>
                    </m:sSub>
                  </m:oMath>
                </a14:m>
                <a:r>
                  <a:rPr lang="en-US" dirty="0"/>
                  <a:t>s are called </a:t>
                </a:r>
                <a:r>
                  <a:rPr lang="en-US" b="1" dirty="0"/>
                  <a:t>parameters</a:t>
                </a:r>
              </a:p>
              <a:p>
                <a:endParaRPr lang="en-US" dirty="0"/>
              </a:p>
              <a:p>
                <a:pPr marL="285750" indent="-285750">
                  <a:buFont typeface="Arial" panose="020B0604020202020204" pitchFamily="34" charset="0"/>
                  <a:buChar char="•"/>
                </a:pPr>
                <a:r>
                  <a:rPr lang="en-US" dirty="0"/>
                  <a:t>How to choose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𝑖</m:t>
                        </m:r>
                      </m:sub>
                    </m:sSub>
                  </m:oMath>
                </a14:m>
                <a:r>
                  <a:rPr lang="en-US" dirty="0"/>
                  <a:t>s?</a:t>
                </a:r>
              </a:p>
              <a:p>
                <a:endParaRPr lang="en-US" dirty="0"/>
              </a:p>
              <a:p>
                <a:pPr marL="285750" indent="-285750">
                  <a:buFont typeface="Arial" panose="020B0604020202020204" pitchFamily="34" charset="0"/>
                  <a:buChar char="•"/>
                </a:pPr>
                <a:r>
                  <a:rPr lang="en-US" dirty="0"/>
                  <a:t>Strategy: choose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0</m:t>
                        </m:r>
                      </m:sub>
                    </m:sSub>
                  </m:oMath>
                </a14:m>
                <a:r>
                  <a:rPr lang="en-US" dirty="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1</m:t>
                        </m:r>
                      </m:sub>
                    </m:sSub>
                  </m:oMath>
                </a14:m>
                <a:r>
                  <a:rPr lang="en-US" dirty="0"/>
                  <a:t> so that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b="0" i="1">
                                <a:latin typeface="Cambria Math" panose="02040503050406030204" pitchFamily="18" charset="0"/>
                              </a:rPr>
                              <m:t>𝑦</m:t>
                            </m:r>
                          </m:e>
                        </m:acc>
                        <m:r>
                          <a:rPr lang="en-US" b="0" i="1" smtClean="0">
                            <a:latin typeface="Cambria Math" panose="02040503050406030204" pitchFamily="18" charset="0"/>
                          </a:rPr>
                          <m:t>=</m:t>
                        </m:r>
                        <m:r>
                          <a:rPr lang="en-US" i="1">
                            <a:latin typeface="Cambria Math" panose="02040503050406030204" pitchFamily="18" charset="0"/>
                          </a:rPr>
                          <m:t>h</m:t>
                        </m:r>
                      </m:e>
                      <m:sub>
                        <m:r>
                          <a:rPr lang="en-US" i="1">
                            <a:latin typeface="Cambria Math" panose="02040503050406030204" pitchFamily="18" charset="0"/>
                            <a:ea typeface="Cambria Math" panose="02040503050406030204" pitchFamily="18" charset="0"/>
                          </a:rPr>
                          <m:t>𝜃</m:t>
                        </m:r>
                      </m:sub>
                    </m:sSub>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is close to </a:t>
                </a:r>
                <a14:m>
                  <m:oMath xmlns:m="http://schemas.openxmlformats.org/officeDocument/2006/math">
                    <m:r>
                      <a:rPr lang="en-US" b="0" i="1">
                        <a:latin typeface="Cambria Math" panose="02040503050406030204" pitchFamily="18" charset="0"/>
                      </a:rPr>
                      <m:t>𝑦</m:t>
                    </m:r>
                  </m:oMath>
                </a14:m>
                <a:r>
                  <a:rPr lang="en-US" dirty="0"/>
                  <a:t> for all the training examples (</a:t>
                </a:r>
                <a14:m>
                  <m:oMath xmlns:m="http://schemas.openxmlformats.org/officeDocument/2006/math">
                    <m:sSup>
                      <m:sSupPr>
                        <m:ctrlPr>
                          <a:rPr lang="en-US" i="1">
                            <a:latin typeface="Cambria Math" panose="02040503050406030204" pitchFamily="18" charset="0"/>
                          </a:rPr>
                        </m:ctrlPr>
                      </m:sSupPr>
                      <m:e>
                        <m:r>
                          <a:rPr lang="en-US" b="0" i="1">
                            <a:latin typeface="Cambria Math" panose="02040503050406030204" pitchFamily="18" charset="0"/>
                          </a:rPr>
                          <m:t>𝑥</m:t>
                        </m:r>
                      </m:e>
                      <m:sup>
                        <m:r>
                          <a:rPr lang="en-US" b="0" i="1">
                            <a:latin typeface="Cambria Math" panose="02040503050406030204" pitchFamily="18" charset="0"/>
                          </a:rPr>
                          <m:t>𝑖</m:t>
                        </m:r>
                      </m:sup>
                    </m:sSup>
                    <m:r>
                      <a:rPr lang="en-US" b="0" i="1">
                        <a:latin typeface="Cambria Math" panose="02040503050406030204" pitchFamily="18" charset="0"/>
                      </a:rPr>
                      <m:t>,</m:t>
                    </m:r>
                    <m:sSup>
                      <m:sSupPr>
                        <m:ctrlPr>
                          <a:rPr lang="en-US" i="1">
                            <a:latin typeface="Cambria Math" panose="02040503050406030204" pitchFamily="18" charset="0"/>
                          </a:rPr>
                        </m:ctrlPr>
                      </m:sSupPr>
                      <m:e>
                        <m:r>
                          <a:rPr lang="en-US" b="0" i="1">
                            <a:latin typeface="Cambria Math" panose="02040503050406030204" pitchFamily="18" charset="0"/>
                          </a:rPr>
                          <m:t>𝑦</m:t>
                        </m:r>
                      </m:e>
                      <m:sup>
                        <m:r>
                          <a:rPr lang="en-US" b="0" i="1">
                            <a:latin typeface="Cambria Math" panose="02040503050406030204" pitchFamily="18" charset="0"/>
                          </a:rPr>
                          <m:t>𝑖</m:t>
                        </m:r>
                      </m:sup>
                    </m:sSup>
                  </m:oMath>
                </a14:m>
                <a:r>
                  <a:rPr lang="en-US" dirty="0"/>
                  <a:t>) that we have.</a:t>
                </a:r>
              </a:p>
            </p:txBody>
          </p:sp>
        </mc:Choice>
        <mc:Fallback xmlns="">
          <p:sp>
            <p:nvSpPr>
              <p:cNvPr id="5" name="TextBox 4">
                <a:extLst>
                  <a:ext uri="{FF2B5EF4-FFF2-40B4-BE49-F238E27FC236}">
                    <a16:creationId xmlns:a16="http://schemas.microsoft.com/office/drawing/2014/main" id="{14DC19E6-BD77-417E-AC53-27945EC63D95}"/>
                  </a:ext>
                </a:extLst>
              </p:cNvPr>
              <p:cNvSpPr txBox="1">
                <a:spLocks noRot="1" noChangeAspect="1" noMove="1" noResize="1" noEditPoints="1" noAdjustHandles="1" noChangeArrowheads="1" noChangeShapeType="1" noTextEdit="1"/>
              </p:cNvSpPr>
              <p:nvPr/>
            </p:nvSpPr>
            <p:spPr>
              <a:xfrm>
                <a:off x="539553" y="4221088"/>
                <a:ext cx="7704856" cy="2317237"/>
              </a:xfrm>
              <a:prstGeom prst="rect">
                <a:avLst/>
              </a:prstGeom>
              <a:blipFill>
                <a:blip r:embed="rId3"/>
                <a:stretch>
                  <a:fillRect l="-554" t="-1312" b="-3150"/>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E39D8BF3-DD49-4D50-9989-7C2C9737FEA4}"/>
              </a:ext>
            </a:extLst>
          </p:cNvPr>
          <p:cNvSpPr>
            <a:spLocks noGrp="1"/>
          </p:cNvSpPr>
          <p:nvPr>
            <p:ph type="title"/>
          </p:nvPr>
        </p:nvSpPr>
        <p:spPr/>
        <p:txBody>
          <a:bodyPr/>
          <a:lstStyle/>
          <a:p>
            <a:r>
              <a:rPr lang="en-US" dirty="0"/>
              <a:t>Univariate linear regression – cost function</a:t>
            </a:r>
          </a:p>
        </p:txBody>
      </p:sp>
      <p:sp>
        <p:nvSpPr>
          <p:cNvPr id="4" name="TextBox 4">
            <a:extLst>
              <a:ext uri="{FF2B5EF4-FFF2-40B4-BE49-F238E27FC236}">
                <a16:creationId xmlns:a16="http://schemas.microsoft.com/office/drawing/2014/main" id="{59540238-D60E-F0C8-165C-06C963453526}"/>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25139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9D8BF3-DD49-4D50-9989-7C2C9737FEA4}"/>
              </a:ext>
            </a:extLst>
          </p:cNvPr>
          <p:cNvSpPr>
            <a:spLocks noGrp="1"/>
          </p:cNvSpPr>
          <p:nvPr>
            <p:ph type="title"/>
          </p:nvPr>
        </p:nvSpPr>
        <p:spPr/>
        <p:txBody>
          <a:bodyPr/>
          <a:lstStyle/>
          <a:p>
            <a:r>
              <a:rPr lang="en-US" dirty="0"/>
              <a:t>Univariate linear regression – cost function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16E1C6C-0B33-4901-A427-FF838E444EF0}"/>
                  </a:ext>
                </a:extLst>
              </p:cNvPr>
              <p:cNvSpPr txBox="1"/>
              <p:nvPr/>
            </p:nvSpPr>
            <p:spPr>
              <a:xfrm>
                <a:off x="494762" y="1234115"/>
                <a:ext cx="7920880" cy="932243"/>
              </a:xfrm>
              <a:prstGeom prst="rect">
                <a:avLst/>
              </a:prstGeom>
              <a:noFill/>
            </p:spPr>
            <p:txBody>
              <a:bodyPr wrap="square" rtlCol="0">
                <a:spAutoFit/>
              </a:bodyPr>
              <a:lstStyle/>
              <a:p>
                <a:r>
                  <a:rPr lang="en-US" b="1" dirty="0"/>
                  <a:t>Strategy</a:t>
                </a:r>
                <a:r>
                  <a:rPr lang="en-US" dirty="0"/>
                  <a:t>: choose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0</m:t>
                        </m:r>
                      </m:sub>
                    </m:sSub>
                  </m:oMath>
                </a14:m>
                <a:r>
                  <a:rPr lang="en-US" dirty="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 </m:t>
                    </m:r>
                  </m:oMath>
                </a14:m>
                <a:r>
                  <a:rPr lang="en-US" dirty="0"/>
                  <a:t>so that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r>
                          <a:rPr lang="en-US" i="1">
                            <a:latin typeface="Cambria Math" panose="02040503050406030204" pitchFamily="18" charset="0"/>
                          </a:rPr>
                          <m:t>h</m:t>
                        </m:r>
                      </m:e>
                      <m:sub>
                        <m:r>
                          <a:rPr lang="en-US" i="1">
                            <a:latin typeface="Cambria Math" panose="02040503050406030204" pitchFamily="18" charset="0"/>
                            <a:ea typeface="Cambria Math" panose="02040503050406030204" pitchFamily="18" charset="0"/>
                          </a:rPr>
                          <m:t>𝜃</m:t>
                        </m:r>
                      </m:sub>
                    </m:sSub>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is close to </a:t>
                </a:r>
                <a14:m>
                  <m:oMath xmlns:m="http://schemas.openxmlformats.org/officeDocument/2006/math">
                    <m:r>
                      <a:rPr lang="en-US" i="1">
                        <a:latin typeface="Cambria Math" panose="02040503050406030204" pitchFamily="18" charset="0"/>
                      </a:rPr>
                      <m:t>𝑦</m:t>
                    </m:r>
                  </m:oMath>
                </a14:m>
                <a:r>
                  <a:rPr lang="en-US" dirty="0"/>
                  <a:t> for all the training examples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𝑖</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𝑖</m:t>
                        </m:r>
                      </m:sup>
                    </m:sSup>
                  </m:oMath>
                </a14:m>
                <a:r>
                  <a:rPr lang="en-US" dirty="0"/>
                  <a:t>) that we have:</a:t>
                </a:r>
              </a:p>
              <a:p>
                <a:endParaRPr lang="en-US" dirty="0"/>
              </a:p>
            </p:txBody>
          </p:sp>
        </mc:Choice>
        <mc:Fallback xmlns="">
          <p:sp>
            <p:nvSpPr>
              <p:cNvPr id="4" name="TextBox 3">
                <a:extLst>
                  <a:ext uri="{FF2B5EF4-FFF2-40B4-BE49-F238E27FC236}">
                    <a16:creationId xmlns:a16="http://schemas.microsoft.com/office/drawing/2014/main" id="{B16E1C6C-0B33-4901-A427-FF838E444EF0}"/>
                  </a:ext>
                </a:extLst>
              </p:cNvPr>
              <p:cNvSpPr txBox="1">
                <a:spLocks noRot="1" noChangeAspect="1" noMove="1" noResize="1" noEditPoints="1" noAdjustHandles="1" noChangeArrowheads="1" noChangeShapeType="1" noTextEdit="1"/>
              </p:cNvSpPr>
              <p:nvPr/>
            </p:nvSpPr>
            <p:spPr>
              <a:xfrm>
                <a:off x="494762" y="1234115"/>
                <a:ext cx="7920880" cy="932243"/>
              </a:xfrm>
              <a:prstGeom prst="rect">
                <a:avLst/>
              </a:prstGeom>
              <a:blipFill>
                <a:blip r:embed="rId3"/>
                <a:stretch>
                  <a:fillRect l="-615" t="-3268" r="-84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0C587E2-D0D6-4D4F-8A25-38F050A479C3}"/>
              </a:ext>
            </a:extLst>
          </p:cNvPr>
          <p:cNvPicPr>
            <a:picLocks noChangeAspect="1"/>
          </p:cNvPicPr>
          <p:nvPr/>
        </p:nvPicPr>
        <p:blipFill>
          <a:blip r:embed="rId4"/>
          <a:stretch>
            <a:fillRect/>
          </a:stretch>
        </p:blipFill>
        <p:spPr>
          <a:xfrm>
            <a:off x="1691680" y="1950428"/>
            <a:ext cx="5166320" cy="1131161"/>
          </a:xfrm>
          <a:prstGeom prst="rect">
            <a:avLst/>
          </a:prstGeom>
        </p:spPr>
      </p:pic>
      <p:pic>
        <p:nvPicPr>
          <p:cNvPr id="9" name="Picture 8">
            <a:extLst>
              <a:ext uri="{FF2B5EF4-FFF2-40B4-BE49-F238E27FC236}">
                <a16:creationId xmlns:a16="http://schemas.microsoft.com/office/drawing/2014/main" id="{B53F0C92-5E3F-413E-8F02-0F88C81CAE94}"/>
              </a:ext>
            </a:extLst>
          </p:cNvPr>
          <p:cNvPicPr>
            <a:picLocks noChangeAspect="1"/>
          </p:cNvPicPr>
          <p:nvPr/>
        </p:nvPicPr>
        <p:blipFill>
          <a:blip r:embed="rId5"/>
          <a:stretch>
            <a:fillRect/>
          </a:stretch>
        </p:blipFill>
        <p:spPr>
          <a:xfrm>
            <a:off x="2582992" y="3718105"/>
            <a:ext cx="3978015" cy="1147575"/>
          </a:xfrm>
          <a:prstGeom prst="rect">
            <a:avLst/>
          </a:prstGeom>
        </p:spPr>
      </p:pic>
      <p:pic>
        <p:nvPicPr>
          <p:cNvPr id="10" name="Picture 9">
            <a:extLst>
              <a:ext uri="{FF2B5EF4-FFF2-40B4-BE49-F238E27FC236}">
                <a16:creationId xmlns:a16="http://schemas.microsoft.com/office/drawing/2014/main" id="{C7604232-8139-4273-B688-411DFFD25451}"/>
              </a:ext>
            </a:extLst>
          </p:cNvPr>
          <p:cNvPicPr>
            <a:picLocks noChangeAspect="1"/>
          </p:cNvPicPr>
          <p:nvPr/>
        </p:nvPicPr>
        <p:blipFill>
          <a:blip r:embed="rId6"/>
          <a:stretch>
            <a:fillRect/>
          </a:stretch>
        </p:blipFill>
        <p:spPr>
          <a:xfrm>
            <a:off x="2192478" y="5323652"/>
            <a:ext cx="4525448" cy="992009"/>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164D702-BC23-4A0A-9FEB-7BA9EA18DC70}"/>
                  </a:ext>
                </a:extLst>
              </p:cNvPr>
              <p:cNvSpPr txBox="1"/>
              <p:nvPr/>
            </p:nvSpPr>
            <p:spPr>
              <a:xfrm>
                <a:off x="494762" y="3149557"/>
                <a:ext cx="7920880" cy="646331"/>
              </a:xfrm>
              <a:prstGeom prst="rect">
                <a:avLst/>
              </a:prstGeom>
              <a:noFill/>
            </p:spPr>
            <p:txBody>
              <a:bodyPr wrap="square" rtlCol="0">
                <a:spAutoFit/>
              </a:bodyPr>
              <a:lstStyle/>
              <a:p>
                <a:r>
                  <a:rPr lang="en-US" dirty="0"/>
                  <a:t>The function that we are minimizing is generally indicated by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rPr>
                      <m:t>)</m:t>
                    </m:r>
                  </m:oMath>
                </a14:m>
                <a:r>
                  <a:rPr lang="en-US" dirty="0"/>
                  <a:t>, and it’s called cost function: </a:t>
                </a:r>
              </a:p>
            </p:txBody>
          </p:sp>
        </mc:Choice>
        <mc:Fallback xmlns="">
          <p:sp>
            <p:nvSpPr>
              <p:cNvPr id="11" name="TextBox 10">
                <a:extLst>
                  <a:ext uri="{FF2B5EF4-FFF2-40B4-BE49-F238E27FC236}">
                    <a16:creationId xmlns:a16="http://schemas.microsoft.com/office/drawing/2014/main" id="{E164D702-BC23-4A0A-9FEB-7BA9EA18DC70}"/>
                  </a:ext>
                </a:extLst>
              </p:cNvPr>
              <p:cNvSpPr txBox="1">
                <a:spLocks noRot="1" noChangeAspect="1" noMove="1" noResize="1" noEditPoints="1" noAdjustHandles="1" noChangeArrowheads="1" noChangeShapeType="1" noTextEdit="1"/>
              </p:cNvSpPr>
              <p:nvPr/>
            </p:nvSpPr>
            <p:spPr>
              <a:xfrm>
                <a:off x="494762" y="3149557"/>
                <a:ext cx="7920880" cy="646331"/>
              </a:xfrm>
              <a:prstGeom prst="rect">
                <a:avLst/>
              </a:prstGeom>
              <a:blipFill>
                <a:blip r:embed="rId7"/>
                <a:stretch>
                  <a:fillRect l="-615" t="-5660" b="-14151"/>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D8C4E3B-815A-4E3B-9176-C099A75087A4}"/>
              </a:ext>
            </a:extLst>
          </p:cNvPr>
          <p:cNvSpPr txBox="1"/>
          <p:nvPr/>
        </p:nvSpPr>
        <p:spPr>
          <a:xfrm>
            <a:off x="494762" y="4954320"/>
            <a:ext cx="7920880" cy="369332"/>
          </a:xfrm>
          <a:prstGeom prst="rect">
            <a:avLst/>
          </a:prstGeom>
          <a:noFill/>
        </p:spPr>
        <p:txBody>
          <a:bodyPr wrap="square" rtlCol="0">
            <a:spAutoFit/>
          </a:bodyPr>
          <a:lstStyle/>
          <a:p>
            <a:r>
              <a:rPr lang="en-US" dirty="0"/>
              <a:t>So, our problem can be written as the minimization of the cost function:</a:t>
            </a:r>
          </a:p>
        </p:txBody>
      </p:sp>
      <p:sp>
        <p:nvSpPr>
          <p:cNvPr id="2" name="TextBox 4">
            <a:extLst>
              <a:ext uri="{FF2B5EF4-FFF2-40B4-BE49-F238E27FC236}">
                <a16:creationId xmlns:a16="http://schemas.microsoft.com/office/drawing/2014/main" id="{DABC7B63-1267-F6EF-B8C0-57886C7E9C85}"/>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8543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9D8BF3-DD49-4D50-9989-7C2C9737FEA4}"/>
              </a:ext>
            </a:extLst>
          </p:cNvPr>
          <p:cNvSpPr>
            <a:spLocks noGrp="1"/>
          </p:cNvSpPr>
          <p:nvPr>
            <p:ph type="title"/>
          </p:nvPr>
        </p:nvSpPr>
        <p:spPr/>
        <p:txBody>
          <a:bodyPr/>
          <a:lstStyle/>
          <a:p>
            <a:r>
              <a:rPr lang="en-US" dirty="0"/>
              <a:t>Univariate linear regression – cost function</a:t>
            </a:r>
          </a:p>
        </p:txBody>
      </p:sp>
      <p:sp>
        <p:nvSpPr>
          <p:cNvPr id="4" name="TextBox 3">
            <a:extLst>
              <a:ext uri="{FF2B5EF4-FFF2-40B4-BE49-F238E27FC236}">
                <a16:creationId xmlns:a16="http://schemas.microsoft.com/office/drawing/2014/main" id="{B16E1C6C-0B33-4901-A427-FF838E444EF0}"/>
              </a:ext>
            </a:extLst>
          </p:cNvPr>
          <p:cNvSpPr txBox="1"/>
          <p:nvPr/>
        </p:nvSpPr>
        <p:spPr>
          <a:xfrm>
            <a:off x="499427" y="1123464"/>
            <a:ext cx="7920880" cy="646331"/>
          </a:xfrm>
          <a:prstGeom prst="rect">
            <a:avLst/>
          </a:prstGeom>
          <a:noFill/>
        </p:spPr>
        <p:txBody>
          <a:bodyPr wrap="square" rtlCol="0">
            <a:spAutoFit/>
          </a:bodyPr>
          <a:lstStyle/>
          <a:p>
            <a:r>
              <a:rPr lang="en-US" b="1" dirty="0"/>
              <a:t>Intuition</a:t>
            </a:r>
            <a:endParaRPr lang="en-US" dirty="0"/>
          </a:p>
          <a:p>
            <a:endParaRPr lang="en-US" dirty="0"/>
          </a:p>
        </p:txBody>
      </p:sp>
      <p:pic>
        <p:nvPicPr>
          <p:cNvPr id="3" name="Picture 2">
            <a:extLst>
              <a:ext uri="{FF2B5EF4-FFF2-40B4-BE49-F238E27FC236}">
                <a16:creationId xmlns:a16="http://schemas.microsoft.com/office/drawing/2014/main" id="{979002EF-2CBB-4CCF-946E-B52680ECBD3D}"/>
              </a:ext>
            </a:extLst>
          </p:cNvPr>
          <p:cNvPicPr>
            <a:picLocks noChangeAspect="1"/>
          </p:cNvPicPr>
          <p:nvPr/>
        </p:nvPicPr>
        <p:blipFill>
          <a:blip r:embed="rId3"/>
          <a:stretch>
            <a:fillRect/>
          </a:stretch>
        </p:blipFill>
        <p:spPr>
          <a:xfrm>
            <a:off x="3151385" y="2023134"/>
            <a:ext cx="4381880" cy="3962743"/>
          </a:xfrm>
          <a:prstGeom prst="rect">
            <a:avLst/>
          </a:prstGeom>
        </p:spPr>
      </p:pic>
      <p:pic>
        <p:nvPicPr>
          <p:cNvPr id="5" name="Picture 4">
            <a:extLst>
              <a:ext uri="{FF2B5EF4-FFF2-40B4-BE49-F238E27FC236}">
                <a16:creationId xmlns:a16="http://schemas.microsoft.com/office/drawing/2014/main" id="{530C4440-6B3A-4118-84F0-66A48709996C}"/>
              </a:ext>
            </a:extLst>
          </p:cNvPr>
          <p:cNvPicPr>
            <a:picLocks noChangeAspect="1"/>
          </p:cNvPicPr>
          <p:nvPr/>
        </p:nvPicPr>
        <p:blipFill>
          <a:blip r:embed="rId4"/>
          <a:stretch>
            <a:fillRect/>
          </a:stretch>
        </p:blipFill>
        <p:spPr>
          <a:xfrm>
            <a:off x="3208788" y="2000272"/>
            <a:ext cx="4473328" cy="3985605"/>
          </a:xfrm>
          <a:prstGeom prst="rect">
            <a:avLst/>
          </a:prstGeom>
        </p:spPr>
      </p:pic>
      <p:pic>
        <p:nvPicPr>
          <p:cNvPr id="13" name="Picture 12">
            <a:extLst>
              <a:ext uri="{FF2B5EF4-FFF2-40B4-BE49-F238E27FC236}">
                <a16:creationId xmlns:a16="http://schemas.microsoft.com/office/drawing/2014/main" id="{055BAF19-70DF-4643-9CA3-5FC913A27386}"/>
              </a:ext>
            </a:extLst>
          </p:cNvPr>
          <p:cNvPicPr>
            <a:picLocks noChangeAspect="1"/>
          </p:cNvPicPr>
          <p:nvPr/>
        </p:nvPicPr>
        <p:blipFill rotWithShape="1">
          <a:blip r:embed="rId5"/>
          <a:srcRect l="55064" t="24908" r="11987" b="31168"/>
          <a:stretch/>
        </p:blipFill>
        <p:spPr>
          <a:xfrm>
            <a:off x="7739518" y="2671206"/>
            <a:ext cx="1310749" cy="504056"/>
          </a:xfrm>
          <a:prstGeom prst="rect">
            <a:avLst/>
          </a:prstGeom>
        </p:spPr>
      </p:pic>
      <p:pic>
        <p:nvPicPr>
          <p:cNvPr id="15" name="Picture 14">
            <a:extLst>
              <a:ext uri="{FF2B5EF4-FFF2-40B4-BE49-F238E27FC236}">
                <a16:creationId xmlns:a16="http://schemas.microsoft.com/office/drawing/2014/main" id="{15185383-965D-4FF3-90C3-1AB4BA9B9BDF}"/>
              </a:ext>
            </a:extLst>
          </p:cNvPr>
          <p:cNvPicPr>
            <a:picLocks noChangeAspect="1"/>
          </p:cNvPicPr>
          <p:nvPr/>
        </p:nvPicPr>
        <p:blipFill>
          <a:blip r:embed="rId6"/>
          <a:stretch>
            <a:fillRect/>
          </a:stretch>
        </p:blipFill>
        <p:spPr>
          <a:xfrm>
            <a:off x="3241053" y="2038375"/>
            <a:ext cx="4366638" cy="3947502"/>
          </a:xfrm>
          <a:prstGeom prst="rect">
            <a:avLst/>
          </a:prstGeom>
        </p:spPr>
      </p:pic>
      <p:pic>
        <p:nvPicPr>
          <p:cNvPr id="16" name="Picture 15">
            <a:extLst>
              <a:ext uri="{FF2B5EF4-FFF2-40B4-BE49-F238E27FC236}">
                <a16:creationId xmlns:a16="http://schemas.microsoft.com/office/drawing/2014/main" id="{AE968E97-9D62-40E5-B41A-F8145BE87F55}"/>
              </a:ext>
            </a:extLst>
          </p:cNvPr>
          <p:cNvPicPr>
            <a:picLocks noChangeAspect="1"/>
          </p:cNvPicPr>
          <p:nvPr/>
        </p:nvPicPr>
        <p:blipFill>
          <a:blip r:embed="rId7"/>
          <a:stretch>
            <a:fillRect/>
          </a:stretch>
        </p:blipFill>
        <p:spPr>
          <a:xfrm>
            <a:off x="3157601" y="1988840"/>
            <a:ext cx="4458086" cy="400846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D24A6EF-75C3-44F8-9E73-59638D8980A7}"/>
                  </a:ext>
                </a:extLst>
              </p:cNvPr>
              <p:cNvSpPr txBox="1"/>
              <p:nvPr/>
            </p:nvSpPr>
            <p:spPr>
              <a:xfrm>
                <a:off x="401029" y="1788360"/>
                <a:ext cx="2791192" cy="1754326"/>
              </a:xfrm>
              <a:prstGeom prst="rect">
                <a:avLst/>
              </a:prstGeom>
              <a:noFill/>
            </p:spPr>
            <p:txBody>
              <a:bodyPr wrap="square" rtlCol="0">
                <a:spAutoFit/>
              </a:bodyPr>
              <a:lstStyle/>
              <a:p>
                <a:r>
                  <a:rPr lang="en-US" dirty="0"/>
                  <a:t>Let’s suppose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h</m:t>
                        </m:r>
                      </m:e>
                      <m:sub>
                        <m:r>
                          <a:rPr lang="en-US" i="1" smtClean="0">
                            <a:latin typeface="Cambria Math" panose="02040503050406030204" pitchFamily="18" charset="0"/>
                            <a:ea typeface="Cambria Math" panose="02040503050406030204" pitchFamily="18" charset="0"/>
                          </a:rPr>
                          <m:t>𝜃</m:t>
                        </m:r>
                      </m:sub>
                    </m:sSub>
                  </m:oMath>
                </a14:m>
                <a:r>
                  <a:rPr lang="en-US" dirty="0"/>
                  <a:t> depends only on one parameter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the slope of the decision rule. We randomly initialize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and we evaluate </a:t>
                </a:r>
                <a14:m>
                  <m:oMath xmlns:m="http://schemas.openxmlformats.org/officeDocument/2006/math">
                    <m:r>
                      <a:rPr lang="en-US" i="1">
                        <a:latin typeface="Cambria Math" panose="02040503050406030204" pitchFamily="18" charset="0"/>
                      </a:rPr>
                      <m:t>𝐽</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r>
                      <a:rPr lang="en-US" b="0" i="0" smtClean="0">
                        <a:latin typeface="Cambria Math" panose="02040503050406030204" pitchFamily="18" charset="0"/>
                      </a:rPr>
                      <m:t>:</m:t>
                    </m:r>
                  </m:oMath>
                </a14:m>
                <a:endParaRPr lang="en-US" dirty="0"/>
              </a:p>
            </p:txBody>
          </p:sp>
        </mc:Choice>
        <mc:Fallback xmlns="">
          <p:sp>
            <p:nvSpPr>
              <p:cNvPr id="18" name="TextBox 17">
                <a:extLst>
                  <a:ext uri="{FF2B5EF4-FFF2-40B4-BE49-F238E27FC236}">
                    <a16:creationId xmlns:a16="http://schemas.microsoft.com/office/drawing/2014/main" id="{4D24A6EF-75C3-44F8-9E73-59638D8980A7}"/>
                  </a:ext>
                </a:extLst>
              </p:cNvPr>
              <p:cNvSpPr txBox="1">
                <a:spLocks noRot="1" noChangeAspect="1" noMove="1" noResize="1" noEditPoints="1" noAdjustHandles="1" noChangeArrowheads="1" noChangeShapeType="1" noTextEdit="1"/>
              </p:cNvSpPr>
              <p:nvPr/>
            </p:nvSpPr>
            <p:spPr>
              <a:xfrm>
                <a:off x="401029" y="1788360"/>
                <a:ext cx="2791192" cy="1754326"/>
              </a:xfrm>
              <a:prstGeom prst="rect">
                <a:avLst/>
              </a:prstGeom>
              <a:blipFill>
                <a:blip r:embed="rId8"/>
                <a:stretch>
                  <a:fillRect l="-1965" t="-1736" r="-1747" b="-4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0D63D9E-01AB-44B3-BC64-17EDFFE7AC7C}"/>
                  </a:ext>
                </a:extLst>
              </p:cNvPr>
              <p:cNvSpPr txBox="1"/>
              <p:nvPr/>
            </p:nvSpPr>
            <p:spPr>
              <a:xfrm>
                <a:off x="479185" y="4723711"/>
                <a:ext cx="2791192" cy="646331"/>
              </a:xfrm>
              <a:prstGeom prst="rect">
                <a:avLst/>
              </a:prstGeom>
              <a:noFill/>
            </p:spPr>
            <p:txBody>
              <a:bodyPr wrap="square" rtlCol="0">
                <a:spAutoFit/>
              </a:bodyPr>
              <a:lstStyle/>
              <a:p>
                <a:r>
                  <a:rPr lang="en-US" dirty="0"/>
                  <a:t>We modify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and  we evaluate </a:t>
                </a:r>
                <a14:m>
                  <m:oMath xmlns:m="http://schemas.openxmlformats.org/officeDocument/2006/math">
                    <m:r>
                      <a:rPr lang="en-US" i="1">
                        <a:latin typeface="Cambria Math" panose="02040503050406030204" pitchFamily="18" charset="0"/>
                      </a:rPr>
                      <m:t>𝐽</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𝑛𝑒𝑤</m:t>
                            </m:r>
                          </m:sub>
                        </m:sSub>
                      </m:e>
                    </m:d>
                    <m:r>
                      <a:rPr lang="en-US" b="0" i="1" smtClean="0">
                        <a:latin typeface="Cambria Math" panose="02040503050406030204" pitchFamily="18" charset="0"/>
                      </a:rPr>
                      <m:t>.</m:t>
                    </m:r>
                  </m:oMath>
                </a14:m>
                <a:endParaRPr lang="en-US" dirty="0"/>
              </a:p>
            </p:txBody>
          </p:sp>
        </mc:Choice>
        <mc:Fallback xmlns="">
          <p:sp>
            <p:nvSpPr>
              <p:cNvPr id="19" name="TextBox 18">
                <a:extLst>
                  <a:ext uri="{FF2B5EF4-FFF2-40B4-BE49-F238E27FC236}">
                    <a16:creationId xmlns:a16="http://schemas.microsoft.com/office/drawing/2014/main" id="{70D63D9E-01AB-44B3-BC64-17EDFFE7AC7C}"/>
                  </a:ext>
                </a:extLst>
              </p:cNvPr>
              <p:cNvSpPr txBox="1">
                <a:spLocks noRot="1" noChangeAspect="1" noMove="1" noResize="1" noEditPoints="1" noAdjustHandles="1" noChangeArrowheads="1" noChangeShapeType="1" noTextEdit="1"/>
              </p:cNvSpPr>
              <p:nvPr/>
            </p:nvSpPr>
            <p:spPr>
              <a:xfrm>
                <a:off x="479185" y="4723711"/>
                <a:ext cx="2791192" cy="646331"/>
              </a:xfrm>
              <a:prstGeom prst="rect">
                <a:avLst/>
              </a:prstGeom>
              <a:blipFill>
                <a:blip r:embed="rId9"/>
                <a:stretch>
                  <a:fillRect l="-1969" t="-5660" b="-14151"/>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A3E1D18F-D36E-416A-B01D-91B41E9C868D}"/>
              </a:ext>
            </a:extLst>
          </p:cNvPr>
          <p:cNvSpPr txBox="1"/>
          <p:nvPr/>
        </p:nvSpPr>
        <p:spPr>
          <a:xfrm>
            <a:off x="7087140" y="5882162"/>
            <a:ext cx="300082" cy="369332"/>
          </a:xfrm>
          <a:prstGeom prst="rect">
            <a:avLst/>
          </a:prstGeom>
          <a:noFill/>
        </p:spPr>
        <p:txBody>
          <a:bodyPr wrap="none" rtlCol="0">
            <a:spAutoFit/>
          </a:bodyPr>
          <a:lstStyle/>
          <a:p>
            <a:r>
              <a:rPr lang="en-US" dirty="0"/>
              <a:t>x</a:t>
            </a:r>
          </a:p>
        </p:txBody>
      </p:sp>
      <p:sp>
        <p:nvSpPr>
          <p:cNvPr id="22" name="TextBox 21">
            <a:extLst>
              <a:ext uri="{FF2B5EF4-FFF2-40B4-BE49-F238E27FC236}">
                <a16:creationId xmlns:a16="http://schemas.microsoft.com/office/drawing/2014/main" id="{8C453E1F-ACC1-465C-9E94-7B673B243926}"/>
              </a:ext>
            </a:extLst>
          </p:cNvPr>
          <p:cNvSpPr txBox="1"/>
          <p:nvPr/>
        </p:nvSpPr>
        <p:spPr>
          <a:xfrm>
            <a:off x="3335144" y="1819417"/>
            <a:ext cx="300082" cy="369332"/>
          </a:xfrm>
          <a:prstGeom prst="rect">
            <a:avLst/>
          </a:prstGeom>
          <a:noFill/>
        </p:spPr>
        <p:txBody>
          <a:bodyPr wrap="none" rtlCol="0">
            <a:spAutoFit/>
          </a:bodyPr>
          <a:lstStyle/>
          <a:p>
            <a:r>
              <a:rPr lang="en-US" dirty="0"/>
              <a:t>y</a:t>
            </a:r>
          </a:p>
        </p:txBody>
      </p:sp>
      <p:pic>
        <p:nvPicPr>
          <p:cNvPr id="23" name="Picture 22">
            <a:extLst>
              <a:ext uri="{FF2B5EF4-FFF2-40B4-BE49-F238E27FC236}">
                <a16:creationId xmlns:a16="http://schemas.microsoft.com/office/drawing/2014/main" id="{21A29294-BAEA-4299-BD5C-6A5196A25BA4}"/>
              </a:ext>
            </a:extLst>
          </p:cNvPr>
          <p:cNvPicPr>
            <a:picLocks noChangeAspect="1"/>
          </p:cNvPicPr>
          <p:nvPr/>
        </p:nvPicPr>
        <p:blipFill>
          <a:blip r:embed="rId10"/>
          <a:stretch>
            <a:fillRect/>
          </a:stretch>
        </p:blipFill>
        <p:spPr>
          <a:xfrm>
            <a:off x="506841" y="3561251"/>
            <a:ext cx="2579568" cy="1010837"/>
          </a:xfrm>
          <a:prstGeom prst="rect">
            <a:avLst/>
          </a:prstGeom>
        </p:spPr>
      </p:pic>
      <p:sp>
        <p:nvSpPr>
          <p:cNvPr id="2" name="TextBox 4">
            <a:extLst>
              <a:ext uri="{FF2B5EF4-FFF2-40B4-BE49-F238E27FC236}">
                <a16:creationId xmlns:a16="http://schemas.microsoft.com/office/drawing/2014/main" id="{C8676791-2A80-BE3B-2029-063EAAB9DC18}"/>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28732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9D8BF3-DD49-4D50-9989-7C2C9737FEA4}"/>
              </a:ext>
            </a:extLst>
          </p:cNvPr>
          <p:cNvSpPr>
            <a:spLocks noGrp="1"/>
          </p:cNvSpPr>
          <p:nvPr>
            <p:ph type="title"/>
          </p:nvPr>
        </p:nvSpPr>
        <p:spPr/>
        <p:txBody>
          <a:bodyPr/>
          <a:lstStyle/>
          <a:p>
            <a:r>
              <a:rPr lang="en-US" dirty="0"/>
              <a:t>Univariate linear regression – cost function</a:t>
            </a:r>
          </a:p>
        </p:txBody>
      </p:sp>
      <p:sp>
        <p:nvSpPr>
          <p:cNvPr id="4" name="TextBox 3">
            <a:extLst>
              <a:ext uri="{FF2B5EF4-FFF2-40B4-BE49-F238E27FC236}">
                <a16:creationId xmlns:a16="http://schemas.microsoft.com/office/drawing/2014/main" id="{B16E1C6C-0B33-4901-A427-FF838E444EF0}"/>
              </a:ext>
            </a:extLst>
          </p:cNvPr>
          <p:cNvSpPr txBox="1"/>
          <p:nvPr/>
        </p:nvSpPr>
        <p:spPr>
          <a:xfrm>
            <a:off x="499427" y="1123464"/>
            <a:ext cx="7920880" cy="646331"/>
          </a:xfrm>
          <a:prstGeom prst="rect">
            <a:avLst/>
          </a:prstGeom>
          <a:noFill/>
        </p:spPr>
        <p:txBody>
          <a:bodyPr wrap="square" rtlCol="0">
            <a:spAutoFit/>
          </a:bodyPr>
          <a:lstStyle/>
          <a:p>
            <a:r>
              <a:rPr lang="en-US" b="1" dirty="0"/>
              <a:t>Intuition</a:t>
            </a:r>
            <a:endParaRPr lang="en-US" dirty="0"/>
          </a:p>
          <a:p>
            <a:endParaRPr lang="en-US" dirty="0"/>
          </a:p>
        </p:txBody>
      </p:sp>
      <p:pic>
        <p:nvPicPr>
          <p:cNvPr id="20" name="Picture 19">
            <a:extLst>
              <a:ext uri="{FF2B5EF4-FFF2-40B4-BE49-F238E27FC236}">
                <a16:creationId xmlns:a16="http://schemas.microsoft.com/office/drawing/2014/main" id="{B829E272-4468-4935-905B-B271B9F2E653}"/>
              </a:ext>
            </a:extLst>
          </p:cNvPr>
          <p:cNvPicPr>
            <a:picLocks noChangeAspect="1"/>
          </p:cNvPicPr>
          <p:nvPr/>
        </p:nvPicPr>
        <p:blipFill>
          <a:blip r:embed="rId3"/>
          <a:stretch>
            <a:fillRect/>
          </a:stretch>
        </p:blipFill>
        <p:spPr>
          <a:xfrm>
            <a:off x="2360375" y="2132856"/>
            <a:ext cx="4198984" cy="3833192"/>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4C742CA-E475-4FB3-80A3-DFA93DA791AC}"/>
                  </a:ext>
                </a:extLst>
              </p:cNvPr>
              <p:cNvSpPr/>
              <p:nvPr/>
            </p:nvSpPr>
            <p:spPr>
              <a:xfrm>
                <a:off x="6261070" y="5877272"/>
                <a:ext cx="3853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2" name="Rectangle 1">
                <a:extLst>
                  <a:ext uri="{FF2B5EF4-FFF2-40B4-BE49-F238E27FC236}">
                    <a16:creationId xmlns:a16="http://schemas.microsoft.com/office/drawing/2014/main" id="{34C742CA-E475-4FB3-80A3-DFA93DA791AC}"/>
                  </a:ext>
                </a:extLst>
              </p:cNvPr>
              <p:cNvSpPr>
                <a:spLocks noRot="1" noChangeAspect="1" noMove="1" noResize="1" noEditPoints="1" noAdjustHandles="1" noChangeArrowheads="1" noChangeShapeType="1" noTextEdit="1"/>
              </p:cNvSpPr>
              <p:nvPr/>
            </p:nvSpPr>
            <p:spPr>
              <a:xfrm>
                <a:off x="6261070" y="5877272"/>
                <a:ext cx="38536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47DD645-5E1D-4B0F-B9E3-11F75F022BB5}"/>
                  </a:ext>
                </a:extLst>
              </p:cNvPr>
              <p:cNvSpPr/>
              <p:nvPr/>
            </p:nvSpPr>
            <p:spPr>
              <a:xfrm>
                <a:off x="1755746" y="2132856"/>
                <a:ext cx="6696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𝐽</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oMath>
                  </m:oMathPara>
                </a14:m>
                <a:endParaRPr lang="en-US" dirty="0"/>
              </a:p>
            </p:txBody>
          </p:sp>
        </mc:Choice>
        <mc:Fallback xmlns="">
          <p:sp>
            <p:nvSpPr>
              <p:cNvPr id="6" name="Rectangle 5">
                <a:extLst>
                  <a:ext uri="{FF2B5EF4-FFF2-40B4-BE49-F238E27FC236}">
                    <a16:creationId xmlns:a16="http://schemas.microsoft.com/office/drawing/2014/main" id="{D47DD645-5E1D-4B0F-B9E3-11F75F022BB5}"/>
                  </a:ext>
                </a:extLst>
              </p:cNvPr>
              <p:cNvSpPr>
                <a:spLocks noRot="1" noChangeAspect="1" noMove="1" noResize="1" noEditPoints="1" noAdjustHandles="1" noChangeArrowheads="1" noChangeShapeType="1" noTextEdit="1"/>
              </p:cNvSpPr>
              <p:nvPr/>
            </p:nvSpPr>
            <p:spPr>
              <a:xfrm>
                <a:off x="1755746" y="2132856"/>
                <a:ext cx="669606" cy="369332"/>
              </a:xfrm>
              <a:prstGeom prst="rect">
                <a:avLst/>
              </a:prstGeom>
              <a:blipFill>
                <a:blip r:embed="rId5"/>
                <a:stretch>
                  <a:fillRect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1E46143-CE82-4494-9EF2-7A5C37CAA4B3}"/>
                  </a:ext>
                </a:extLst>
              </p:cNvPr>
              <p:cNvSpPr txBox="1"/>
              <p:nvPr/>
            </p:nvSpPr>
            <p:spPr>
              <a:xfrm>
                <a:off x="522698" y="1596405"/>
                <a:ext cx="6785605" cy="369332"/>
              </a:xfrm>
              <a:prstGeom prst="rect">
                <a:avLst/>
              </a:prstGeom>
              <a:noFill/>
            </p:spPr>
            <p:txBody>
              <a:bodyPr wrap="square" rtlCol="0">
                <a:spAutoFit/>
              </a:bodyPr>
              <a:lstStyle/>
              <a:p>
                <a:r>
                  <a:rPr lang="en-US" dirty="0"/>
                  <a:t>We end up with a plot like this for </a:t>
                </a:r>
                <a14:m>
                  <m:oMath xmlns:m="http://schemas.openxmlformats.org/officeDocument/2006/math">
                    <m:r>
                      <a:rPr lang="en-US" i="1">
                        <a:latin typeface="Cambria Math" panose="02040503050406030204" pitchFamily="18" charset="0"/>
                      </a:rPr>
                      <m:t>𝐽</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𝜃</m:t>
                    </m:r>
                  </m:oMath>
                </a14:m>
                <a:r>
                  <a:rPr lang="en-US" dirty="0"/>
                  <a:t>):</a:t>
                </a:r>
              </a:p>
            </p:txBody>
          </p:sp>
        </mc:Choice>
        <mc:Fallback xmlns="">
          <p:sp>
            <p:nvSpPr>
              <p:cNvPr id="24" name="TextBox 23">
                <a:extLst>
                  <a:ext uri="{FF2B5EF4-FFF2-40B4-BE49-F238E27FC236}">
                    <a16:creationId xmlns:a16="http://schemas.microsoft.com/office/drawing/2014/main" id="{D1E46143-CE82-4494-9EF2-7A5C37CAA4B3}"/>
                  </a:ext>
                </a:extLst>
              </p:cNvPr>
              <p:cNvSpPr txBox="1">
                <a:spLocks noRot="1" noChangeAspect="1" noMove="1" noResize="1" noEditPoints="1" noAdjustHandles="1" noChangeArrowheads="1" noChangeShapeType="1" noTextEdit="1"/>
              </p:cNvSpPr>
              <p:nvPr/>
            </p:nvSpPr>
            <p:spPr>
              <a:xfrm>
                <a:off x="522698" y="1596405"/>
                <a:ext cx="6785605" cy="369332"/>
              </a:xfrm>
              <a:prstGeom prst="rect">
                <a:avLst/>
              </a:prstGeom>
              <a:blipFill>
                <a:blip r:embed="rId6"/>
                <a:stretch>
                  <a:fillRect l="-809" t="-10000" b="-26667"/>
                </a:stretch>
              </a:blipFill>
            </p:spPr>
            <p:txBody>
              <a:bodyPr/>
              <a:lstStyle/>
              <a:p>
                <a:r>
                  <a:rPr lang="en-US">
                    <a:noFill/>
                  </a:rPr>
                  <a:t> </a:t>
                </a:r>
              </a:p>
            </p:txBody>
          </p:sp>
        </mc:Fallback>
      </mc:AlternateContent>
      <p:sp>
        <p:nvSpPr>
          <p:cNvPr id="3" name="TextBox 4">
            <a:extLst>
              <a:ext uri="{FF2B5EF4-FFF2-40B4-BE49-F238E27FC236}">
                <a16:creationId xmlns:a16="http://schemas.microsoft.com/office/drawing/2014/main" id="{3F1C5661-8CED-610B-ED1F-F5C5B214A050}"/>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68496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9D8BF3-DD49-4D50-9989-7C2C9737FEA4}"/>
              </a:ext>
            </a:extLst>
          </p:cNvPr>
          <p:cNvSpPr>
            <a:spLocks noGrp="1"/>
          </p:cNvSpPr>
          <p:nvPr>
            <p:ph type="title"/>
          </p:nvPr>
        </p:nvSpPr>
        <p:spPr/>
        <p:txBody>
          <a:bodyPr/>
          <a:lstStyle/>
          <a:p>
            <a:r>
              <a:rPr lang="en-US" dirty="0"/>
              <a:t>Univariate linear regression – cost function</a:t>
            </a:r>
          </a:p>
        </p:txBody>
      </p:sp>
      <p:sp>
        <p:nvSpPr>
          <p:cNvPr id="4" name="TextBox 3">
            <a:extLst>
              <a:ext uri="{FF2B5EF4-FFF2-40B4-BE49-F238E27FC236}">
                <a16:creationId xmlns:a16="http://schemas.microsoft.com/office/drawing/2014/main" id="{B16E1C6C-0B33-4901-A427-FF838E444EF0}"/>
              </a:ext>
            </a:extLst>
          </p:cNvPr>
          <p:cNvSpPr txBox="1"/>
          <p:nvPr/>
        </p:nvSpPr>
        <p:spPr>
          <a:xfrm>
            <a:off x="499427" y="1123464"/>
            <a:ext cx="7920880" cy="646331"/>
          </a:xfrm>
          <a:prstGeom prst="rect">
            <a:avLst/>
          </a:prstGeom>
          <a:noFill/>
        </p:spPr>
        <p:txBody>
          <a:bodyPr wrap="square" rtlCol="0">
            <a:spAutoFit/>
          </a:bodyPr>
          <a:lstStyle/>
          <a:p>
            <a:r>
              <a:rPr lang="en-US" b="1" dirty="0"/>
              <a:t>Intuition</a:t>
            </a:r>
            <a:endParaRPr lang="en-US" dirty="0"/>
          </a:p>
          <a:p>
            <a:endParaRPr lang="en-US" dirty="0"/>
          </a:p>
        </p:txBody>
      </p:sp>
      <p:pic>
        <p:nvPicPr>
          <p:cNvPr id="3" name="Picture 2">
            <a:extLst>
              <a:ext uri="{FF2B5EF4-FFF2-40B4-BE49-F238E27FC236}">
                <a16:creationId xmlns:a16="http://schemas.microsoft.com/office/drawing/2014/main" id="{2BAA6EE0-5DAB-411B-B76C-41A0A981BEBF}"/>
              </a:ext>
            </a:extLst>
          </p:cNvPr>
          <p:cNvPicPr>
            <a:picLocks noChangeAspect="1"/>
          </p:cNvPicPr>
          <p:nvPr/>
        </p:nvPicPr>
        <p:blipFill>
          <a:blip r:embed="rId3"/>
          <a:stretch>
            <a:fillRect/>
          </a:stretch>
        </p:blipFill>
        <p:spPr>
          <a:xfrm>
            <a:off x="2051720" y="2350621"/>
            <a:ext cx="5431444" cy="4077146"/>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ECF6BA9-5499-44B9-9A4B-82A94E923D32}"/>
                  </a:ext>
                </a:extLst>
              </p:cNvPr>
              <p:cNvSpPr txBox="1"/>
              <p:nvPr/>
            </p:nvSpPr>
            <p:spPr>
              <a:xfrm>
                <a:off x="499427" y="1585129"/>
                <a:ext cx="6785605" cy="369332"/>
              </a:xfrm>
              <a:prstGeom prst="rect">
                <a:avLst/>
              </a:prstGeom>
              <a:noFill/>
            </p:spPr>
            <p:txBody>
              <a:bodyPr wrap="square" rtlCol="0">
                <a:spAutoFit/>
              </a:bodyPr>
              <a:lstStyle/>
              <a:p>
                <a:r>
                  <a:rPr lang="en-US" dirty="0"/>
                  <a:t>What if the cost function depends on two parameters </a:t>
                </a:r>
                <a14:m>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rPr>
                      <m:t>)</m:t>
                    </m:r>
                  </m:oMath>
                </a14:m>
                <a:r>
                  <a:rPr lang="en-US" dirty="0"/>
                  <a:t>?</a:t>
                </a:r>
              </a:p>
            </p:txBody>
          </p:sp>
        </mc:Choice>
        <mc:Fallback xmlns="">
          <p:sp>
            <p:nvSpPr>
              <p:cNvPr id="11" name="TextBox 10">
                <a:extLst>
                  <a:ext uri="{FF2B5EF4-FFF2-40B4-BE49-F238E27FC236}">
                    <a16:creationId xmlns:a16="http://schemas.microsoft.com/office/drawing/2014/main" id="{5ECF6BA9-5499-44B9-9A4B-82A94E923D32}"/>
                  </a:ext>
                </a:extLst>
              </p:cNvPr>
              <p:cNvSpPr txBox="1">
                <a:spLocks noRot="1" noChangeAspect="1" noMove="1" noResize="1" noEditPoints="1" noAdjustHandles="1" noChangeArrowheads="1" noChangeShapeType="1" noTextEdit="1"/>
              </p:cNvSpPr>
              <p:nvPr/>
            </p:nvSpPr>
            <p:spPr>
              <a:xfrm>
                <a:off x="499427" y="1585129"/>
                <a:ext cx="6785605" cy="369332"/>
              </a:xfrm>
              <a:prstGeom prst="rect">
                <a:avLst/>
              </a:prstGeom>
              <a:blipFill>
                <a:blip r:embed="rId4"/>
                <a:stretch>
                  <a:fillRect l="-809" t="-8197" b="-24590"/>
                </a:stretch>
              </a:blipFill>
            </p:spPr>
            <p:txBody>
              <a:bodyPr/>
              <a:lstStyle/>
              <a:p>
                <a:r>
                  <a:rPr lang="en-US">
                    <a:noFill/>
                  </a:rPr>
                  <a:t> </a:t>
                </a:r>
              </a:p>
            </p:txBody>
          </p:sp>
        </mc:Fallback>
      </mc:AlternateContent>
      <p:sp>
        <p:nvSpPr>
          <p:cNvPr id="2" name="TextBox 4">
            <a:extLst>
              <a:ext uri="{FF2B5EF4-FFF2-40B4-BE49-F238E27FC236}">
                <a16:creationId xmlns:a16="http://schemas.microsoft.com/office/drawing/2014/main" id="{5546D876-8514-9E5F-54D0-97DD8D3A9154}"/>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76834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9D8BF3-DD49-4D50-9989-7C2C9737FEA4}"/>
              </a:ext>
            </a:extLst>
          </p:cNvPr>
          <p:cNvSpPr>
            <a:spLocks noGrp="1"/>
          </p:cNvSpPr>
          <p:nvPr>
            <p:ph type="title"/>
          </p:nvPr>
        </p:nvSpPr>
        <p:spPr/>
        <p:txBody>
          <a:bodyPr/>
          <a:lstStyle/>
          <a:p>
            <a:r>
              <a:rPr lang="en-US" dirty="0"/>
              <a:t>Univariate linear regression – cost function</a:t>
            </a:r>
          </a:p>
        </p:txBody>
      </p:sp>
      <p:sp>
        <p:nvSpPr>
          <p:cNvPr id="4" name="TextBox 3">
            <a:extLst>
              <a:ext uri="{FF2B5EF4-FFF2-40B4-BE49-F238E27FC236}">
                <a16:creationId xmlns:a16="http://schemas.microsoft.com/office/drawing/2014/main" id="{B16E1C6C-0B33-4901-A427-FF838E444EF0}"/>
              </a:ext>
            </a:extLst>
          </p:cNvPr>
          <p:cNvSpPr txBox="1"/>
          <p:nvPr/>
        </p:nvSpPr>
        <p:spPr>
          <a:xfrm>
            <a:off x="499427" y="1123464"/>
            <a:ext cx="7920880" cy="646331"/>
          </a:xfrm>
          <a:prstGeom prst="rect">
            <a:avLst/>
          </a:prstGeom>
          <a:noFill/>
        </p:spPr>
        <p:txBody>
          <a:bodyPr wrap="square" rtlCol="0">
            <a:spAutoFit/>
          </a:bodyPr>
          <a:lstStyle/>
          <a:p>
            <a:r>
              <a:rPr lang="en-US" b="1" dirty="0"/>
              <a:t>Intuition</a:t>
            </a:r>
            <a:endParaRPr lang="en-US" dirty="0"/>
          </a:p>
          <a:p>
            <a:endParaRPr lang="en-US" dirty="0"/>
          </a:p>
        </p:txBody>
      </p:sp>
      <p:pic>
        <p:nvPicPr>
          <p:cNvPr id="3" name="Picture 2">
            <a:extLst>
              <a:ext uri="{FF2B5EF4-FFF2-40B4-BE49-F238E27FC236}">
                <a16:creationId xmlns:a16="http://schemas.microsoft.com/office/drawing/2014/main" id="{2BAA6EE0-5DAB-411B-B76C-41A0A981BEBF}"/>
              </a:ext>
            </a:extLst>
          </p:cNvPr>
          <p:cNvPicPr>
            <a:picLocks noChangeAspect="1"/>
          </p:cNvPicPr>
          <p:nvPr/>
        </p:nvPicPr>
        <p:blipFill>
          <a:blip r:embed="rId3"/>
          <a:stretch>
            <a:fillRect/>
          </a:stretch>
        </p:blipFill>
        <p:spPr>
          <a:xfrm>
            <a:off x="-324544" y="2077090"/>
            <a:ext cx="5431444" cy="4077146"/>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ECF6BA9-5499-44B9-9A4B-82A94E923D32}"/>
                  </a:ext>
                </a:extLst>
              </p:cNvPr>
              <p:cNvSpPr txBox="1"/>
              <p:nvPr/>
            </p:nvSpPr>
            <p:spPr>
              <a:xfrm>
                <a:off x="499427" y="1585129"/>
                <a:ext cx="6785605" cy="369332"/>
              </a:xfrm>
              <a:prstGeom prst="rect">
                <a:avLst/>
              </a:prstGeom>
              <a:noFill/>
            </p:spPr>
            <p:txBody>
              <a:bodyPr wrap="square" rtlCol="0">
                <a:spAutoFit/>
              </a:bodyPr>
              <a:lstStyle/>
              <a:p>
                <a:r>
                  <a:rPr lang="en-US" dirty="0"/>
                  <a:t>What if the cost function depends on two parameters </a:t>
                </a:r>
                <a14:m>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rPr>
                      <m:t>)</m:t>
                    </m:r>
                  </m:oMath>
                </a14:m>
                <a:r>
                  <a:rPr lang="en-US" dirty="0"/>
                  <a:t>?</a:t>
                </a:r>
              </a:p>
            </p:txBody>
          </p:sp>
        </mc:Choice>
        <mc:Fallback xmlns="">
          <p:sp>
            <p:nvSpPr>
              <p:cNvPr id="11" name="TextBox 10">
                <a:extLst>
                  <a:ext uri="{FF2B5EF4-FFF2-40B4-BE49-F238E27FC236}">
                    <a16:creationId xmlns:a16="http://schemas.microsoft.com/office/drawing/2014/main" id="{5ECF6BA9-5499-44B9-9A4B-82A94E923D32}"/>
                  </a:ext>
                </a:extLst>
              </p:cNvPr>
              <p:cNvSpPr txBox="1">
                <a:spLocks noRot="1" noChangeAspect="1" noMove="1" noResize="1" noEditPoints="1" noAdjustHandles="1" noChangeArrowheads="1" noChangeShapeType="1" noTextEdit="1"/>
              </p:cNvSpPr>
              <p:nvPr/>
            </p:nvSpPr>
            <p:spPr>
              <a:xfrm>
                <a:off x="499427" y="1585129"/>
                <a:ext cx="6785605" cy="369332"/>
              </a:xfrm>
              <a:prstGeom prst="rect">
                <a:avLst/>
              </a:prstGeom>
              <a:blipFill>
                <a:blip r:embed="rId4"/>
                <a:stretch>
                  <a:fillRect l="-809" t="-8197" b="-2459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201951DD-F5D3-4DD9-ABE1-9D803CDFD935}"/>
              </a:ext>
            </a:extLst>
          </p:cNvPr>
          <p:cNvPicPr>
            <a:picLocks noChangeAspect="1"/>
          </p:cNvPicPr>
          <p:nvPr/>
        </p:nvPicPr>
        <p:blipFill rotWithShape="1">
          <a:blip r:embed="rId5"/>
          <a:srcRect l="3566" b="7091"/>
          <a:stretch/>
        </p:blipFill>
        <p:spPr>
          <a:xfrm>
            <a:off x="5094180" y="2589880"/>
            <a:ext cx="3894934" cy="3051565"/>
          </a:xfrm>
          <a:prstGeom prst="rect">
            <a:avLst/>
          </a:prstGeom>
        </p:spPr>
      </p:pic>
      <p:cxnSp>
        <p:nvCxnSpPr>
          <p:cNvPr id="5" name="Straight Arrow Connector 4">
            <a:extLst>
              <a:ext uri="{FF2B5EF4-FFF2-40B4-BE49-F238E27FC236}">
                <a16:creationId xmlns:a16="http://schemas.microsoft.com/office/drawing/2014/main" id="{0A9617D6-1DC6-4E2F-920B-B72FE32A55F9}"/>
              </a:ext>
            </a:extLst>
          </p:cNvPr>
          <p:cNvCxnSpPr/>
          <p:nvPr/>
        </p:nvCxnSpPr>
        <p:spPr>
          <a:xfrm flipV="1">
            <a:off x="2267744" y="3501008"/>
            <a:ext cx="4248472" cy="8229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TextBox 4">
            <a:extLst>
              <a:ext uri="{FF2B5EF4-FFF2-40B4-BE49-F238E27FC236}">
                <a16:creationId xmlns:a16="http://schemas.microsoft.com/office/drawing/2014/main" id="{24B7AD45-2323-7DBD-A0FF-47CF1A83BC8F}"/>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884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E7F4F-7D89-42FD-BE93-569FD74C9816}"/>
              </a:ext>
            </a:extLst>
          </p:cNvPr>
          <p:cNvSpPr txBox="1">
            <a:spLocks/>
          </p:cNvSpPr>
          <p:nvPr/>
        </p:nvSpPr>
        <p:spPr bwMode="auto">
          <a:xfrm>
            <a:off x="450000" y="116632"/>
            <a:ext cx="8244000" cy="7435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US" dirty="0"/>
              <a:t>What’s Machine Learning?</a:t>
            </a:r>
            <a:endParaRPr lang="en-US" sz="2000" kern="0" dirty="0"/>
          </a:p>
        </p:txBody>
      </p:sp>
      <p:sp>
        <p:nvSpPr>
          <p:cNvPr id="5" name="Title 1">
            <a:extLst>
              <a:ext uri="{FF2B5EF4-FFF2-40B4-BE49-F238E27FC236}">
                <a16:creationId xmlns:a16="http://schemas.microsoft.com/office/drawing/2014/main" id="{6589361C-BFD6-43EA-A87B-A746E10B93D6}"/>
              </a:ext>
            </a:extLst>
          </p:cNvPr>
          <p:cNvSpPr txBox="1">
            <a:spLocks/>
          </p:cNvSpPr>
          <p:nvPr/>
        </p:nvSpPr>
        <p:spPr bwMode="auto">
          <a:xfrm>
            <a:off x="179512" y="1412776"/>
            <a:ext cx="5544616" cy="4896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52500" lnSpcReduction="200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marL="457200" indent="-457200" algn="l">
              <a:buFont typeface="Arial" panose="020B0604020202020204" pitchFamily="34" charset="0"/>
              <a:buChar char="•"/>
            </a:pPr>
            <a:r>
              <a:rPr lang="en-US" sz="3400" b="1" dirty="0"/>
              <a:t>Machine Learning (def 1)</a:t>
            </a:r>
            <a:r>
              <a:rPr lang="en-US" sz="3400" dirty="0"/>
              <a:t>: an ensemble of techniques aiming at approximating a functional that represents a probability distribution.</a:t>
            </a:r>
          </a:p>
          <a:p>
            <a:pPr marL="457200" indent="-457200" algn="l">
              <a:buFont typeface="Arial" panose="020B0604020202020204" pitchFamily="34" charset="0"/>
              <a:buChar char="•"/>
            </a:pPr>
            <a:endParaRPr lang="en-US" sz="3400" dirty="0"/>
          </a:p>
          <a:p>
            <a:pPr marL="457200" indent="-457200" algn="l">
              <a:buFont typeface="Arial" panose="020B0604020202020204" pitchFamily="34" charset="0"/>
              <a:buChar char="•"/>
            </a:pPr>
            <a:r>
              <a:rPr lang="en-US" sz="3400" b="1" dirty="0"/>
              <a:t>Machine Learning (def 2, Tom Mitchell 1998)</a:t>
            </a:r>
            <a:r>
              <a:rPr lang="en-US" sz="3400" dirty="0"/>
              <a:t>: </a:t>
            </a:r>
            <a:r>
              <a:rPr lang="en-US" altLang="en-US" sz="3400" dirty="0"/>
              <a:t>A computer program is said to learn from experience </a:t>
            </a:r>
            <a:r>
              <a:rPr lang="en-US" altLang="en-US" sz="3400" b="1" i="1" dirty="0"/>
              <a:t>E</a:t>
            </a:r>
            <a:r>
              <a:rPr lang="en-US" altLang="en-US" sz="3400" dirty="0"/>
              <a:t> with respect to some class of tasks </a:t>
            </a:r>
            <a:r>
              <a:rPr lang="en-US" altLang="en-US" sz="3400" b="1" i="1" dirty="0"/>
              <a:t>T</a:t>
            </a:r>
            <a:r>
              <a:rPr lang="en-US" altLang="en-US" sz="3400" i="1" dirty="0"/>
              <a:t> </a:t>
            </a:r>
            <a:r>
              <a:rPr lang="en-US" altLang="en-US" sz="3400" dirty="0"/>
              <a:t>and performance measure </a:t>
            </a:r>
            <a:r>
              <a:rPr lang="en-US" altLang="en-US" sz="3400" b="1" i="1" dirty="0"/>
              <a:t>P</a:t>
            </a:r>
            <a:r>
              <a:rPr lang="en-US" altLang="en-US" sz="3400" dirty="0"/>
              <a:t>, if its performance at tasks in </a:t>
            </a:r>
            <a:r>
              <a:rPr lang="en-US" altLang="en-US" sz="3400" b="1" i="1" dirty="0"/>
              <a:t>T</a:t>
            </a:r>
            <a:r>
              <a:rPr lang="en-US" altLang="en-US" sz="3400" dirty="0"/>
              <a:t>, as measured by </a:t>
            </a:r>
            <a:r>
              <a:rPr lang="en-US" altLang="en-US" sz="3400" b="1" i="1" dirty="0"/>
              <a:t>P</a:t>
            </a:r>
            <a:r>
              <a:rPr lang="en-US" altLang="en-US" sz="3400" dirty="0"/>
              <a:t>, improves with experience </a:t>
            </a:r>
            <a:r>
              <a:rPr lang="en-US" altLang="en-US" sz="3400" b="1" i="1" dirty="0"/>
              <a:t>E</a:t>
            </a:r>
            <a:r>
              <a:rPr lang="en-US" altLang="en-US" sz="3400" i="1" dirty="0"/>
              <a:t>.</a:t>
            </a:r>
            <a:endParaRPr lang="en-US" sz="3400" dirty="0"/>
          </a:p>
          <a:p>
            <a:pPr marL="457200" indent="-457200" algn="l">
              <a:buFont typeface="Arial" panose="020B0604020202020204" pitchFamily="34" charset="0"/>
              <a:buChar char="•"/>
            </a:pPr>
            <a:endParaRPr lang="en-US" sz="3400" dirty="0"/>
          </a:p>
          <a:p>
            <a:pPr marL="457200" indent="-457200" algn="l">
              <a:buFont typeface="Arial" panose="020B0604020202020204" pitchFamily="34" charset="0"/>
              <a:buChar char="•"/>
            </a:pPr>
            <a:r>
              <a:rPr lang="en-US" sz="3400" dirty="0"/>
              <a:t>Practically, it is the discipline that is concerned with the design and development of algorithms that allow computers to learn from data.</a:t>
            </a:r>
          </a:p>
          <a:p>
            <a:pPr marL="457200" indent="-457200">
              <a:buFont typeface="Arial" panose="020B0604020202020204" pitchFamily="34" charset="0"/>
              <a:buChar char="•"/>
            </a:pPr>
            <a:endParaRPr lang="en-US" sz="3400" dirty="0"/>
          </a:p>
          <a:p>
            <a:pPr marL="457200" indent="-457200" algn="l">
              <a:buFont typeface="Arial" panose="020B0604020202020204" pitchFamily="34" charset="0"/>
              <a:buChar char="•"/>
            </a:pPr>
            <a:r>
              <a:rPr lang="en-US" sz="3400" dirty="0"/>
              <a:t>Examples: Autonomously learn to recognize complex patterns and make intelligent decisions based on data </a:t>
            </a:r>
          </a:p>
          <a:p>
            <a:pPr marL="457200" indent="-457200" algn="l">
              <a:buFont typeface="Arial" panose="020B0604020202020204" pitchFamily="34" charset="0"/>
              <a:buChar char="•"/>
            </a:pPr>
            <a:endParaRPr lang="en-US" altLang="en-US" sz="3400" dirty="0"/>
          </a:p>
          <a:p>
            <a:pPr marL="457200" indent="-457200" algn="l">
              <a:buFont typeface="Arial" panose="020B0604020202020204" pitchFamily="34" charset="0"/>
              <a:buChar char="•"/>
            </a:pPr>
            <a:r>
              <a:rPr lang="en-US" altLang="en-US" sz="3400" dirty="0"/>
              <a:t>Example: Computers learning from medical records which treatments are most effective for new diseases</a:t>
            </a:r>
          </a:p>
          <a:p>
            <a:pPr algn="l"/>
            <a:endParaRPr lang="en-US" sz="2000" kern="0" dirty="0"/>
          </a:p>
        </p:txBody>
      </p:sp>
      <p:pic>
        <p:nvPicPr>
          <p:cNvPr id="1026" name="Picture 2" descr="CAS in Big Data and Machine Learning | digitalswitzerland">
            <a:extLst>
              <a:ext uri="{FF2B5EF4-FFF2-40B4-BE49-F238E27FC236}">
                <a16:creationId xmlns:a16="http://schemas.microsoft.com/office/drawing/2014/main" id="{E96D325D-66C2-4A29-9A00-FBBBC291F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801" y="2871589"/>
            <a:ext cx="3201191" cy="19789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A09C7240-42D1-6B9C-55AF-B6B55AB96B4C}"/>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9D8BF3-DD49-4D50-9989-7C2C9737FEA4}"/>
              </a:ext>
            </a:extLst>
          </p:cNvPr>
          <p:cNvSpPr>
            <a:spLocks noGrp="1"/>
          </p:cNvSpPr>
          <p:nvPr>
            <p:ph type="title"/>
          </p:nvPr>
        </p:nvSpPr>
        <p:spPr/>
        <p:txBody>
          <a:bodyPr/>
          <a:lstStyle/>
          <a:p>
            <a:r>
              <a:rPr lang="en-US" dirty="0"/>
              <a:t>Univariate linear regression – cost function</a:t>
            </a:r>
          </a:p>
        </p:txBody>
      </p:sp>
      <p:sp>
        <p:nvSpPr>
          <p:cNvPr id="4" name="TextBox 3">
            <a:extLst>
              <a:ext uri="{FF2B5EF4-FFF2-40B4-BE49-F238E27FC236}">
                <a16:creationId xmlns:a16="http://schemas.microsoft.com/office/drawing/2014/main" id="{B16E1C6C-0B33-4901-A427-FF838E444EF0}"/>
              </a:ext>
            </a:extLst>
          </p:cNvPr>
          <p:cNvSpPr txBox="1"/>
          <p:nvPr/>
        </p:nvSpPr>
        <p:spPr>
          <a:xfrm>
            <a:off x="499427" y="1123464"/>
            <a:ext cx="7920880" cy="646331"/>
          </a:xfrm>
          <a:prstGeom prst="rect">
            <a:avLst/>
          </a:prstGeom>
          <a:noFill/>
        </p:spPr>
        <p:txBody>
          <a:bodyPr wrap="square" rtlCol="0">
            <a:spAutoFit/>
          </a:bodyPr>
          <a:lstStyle/>
          <a:p>
            <a:r>
              <a:rPr lang="en-US" b="1" dirty="0"/>
              <a:t>Intuition</a:t>
            </a:r>
            <a:endParaRPr lang="en-US" dirty="0"/>
          </a:p>
          <a:p>
            <a:endParaRPr lang="en-US" dirty="0"/>
          </a:p>
        </p:txBody>
      </p:sp>
      <p:pic>
        <p:nvPicPr>
          <p:cNvPr id="3" name="Picture 2">
            <a:extLst>
              <a:ext uri="{FF2B5EF4-FFF2-40B4-BE49-F238E27FC236}">
                <a16:creationId xmlns:a16="http://schemas.microsoft.com/office/drawing/2014/main" id="{2BAA6EE0-5DAB-411B-B76C-41A0A981BEBF}"/>
              </a:ext>
            </a:extLst>
          </p:cNvPr>
          <p:cNvPicPr>
            <a:picLocks noChangeAspect="1"/>
          </p:cNvPicPr>
          <p:nvPr/>
        </p:nvPicPr>
        <p:blipFill>
          <a:blip r:embed="rId3"/>
          <a:stretch>
            <a:fillRect/>
          </a:stretch>
        </p:blipFill>
        <p:spPr>
          <a:xfrm>
            <a:off x="-324544" y="2077090"/>
            <a:ext cx="5431444" cy="4077146"/>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ECF6BA9-5499-44B9-9A4B-82A94E923D32}"/>
                  </a:ext>
                </a:extLst>
              </p:cNvPr>
              <p:cNvSpPr txBox="1"/>
              <p:nvPr/>
            </p:nvSpPr>
            <p:spPr>
              <a:xfrm>
                <a:off x="499427" y="1585129"/>
                <a:ext cx="6785605" cy="369332"/>
              </a:xfrm>
              <a:prstGeom prst="rect">
                <a:avLst/>
              </a:prstGeom>
              <a:noFill/>
            </p:spPr>
            <p:txBody>
              <a:bodyPr wrap="square" rtlCol="0">
                <a:spAutoFit/>
              </a:bodyPr>
              <a:lstStyle/>
              <a:p>
                <a:r>
                  <a:rPr lang="en-US" dirty="0"/>
                  <a:t>What if the cost function depends on two parameters </a:t>
                </a:r>
                <a14:m>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rPr>
                      <m:t>)</m:t>
                    </m:r>
                  </m:oMath>
                </a14:m>
                <a:r>
                  <a:rPr lang="en-US" dirty="0"/>
                  <a:t>?</a:t>
                </a:r>
              </a:p>
            </p:txBody>
          </p:sp>
        </mc:Choice>
        <mc:Fallback xmlns="">
          <p:sp>
            <p:nvSpPr>
              <p:cNvPr id="11" name="TextBox 10">
                <a:extLst>
                  <a:ext uri="{FF2B5EF4-FFF2-40B4-BE49-F238E27FC236}">
                    <a16:creationId xmlns:a16="http://schemas.microsoft.com/office/drawing/2014/main" id="{5ECF6BA9-5499-44B9-9A4B-82A94E923D32}"/>
                  </a:ext>
                </a:extLst>
              </p:cNvPr>
              <p:cNvSpPr txBox="1">
                <a:spLocks noRot="1" noChangeAspect="1" noMove="1" noResize="1" noEditPoints="1" noAdjustHandles="1" noChangeArrowheads="1" noChangeShapeType="1" noTextEdit="1"/>
              </p:cNvSpPr>
              <p:nvPr/>
            </p:nvSpPr>
            <p:spPr>
              <a:xfrm>
                <a:off x="499427" y="1585129"/>
                <a:ext cx="6785605" cy="369332"/>
              </a:xfrm>
              <a:prstGeom prst="rect">
                <a:avLst/>
              </a:prstGeom>
              <a:blipFill>
                <a:blip r:embed="rId4"/>
                <a:stretch>
                  <a:fillRect l="-809" t="-8197" b="-2459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6968117-BAB3-4686-BB0A-2E96F24DE781}"/>
              </a:ext>
            </a:extLst>
          </p:cNvPr>
          <p:cNvPicPr>
            <a:picLocks noChangeAspect="1"/>
          </p:cNvPicPr>
          <p:nvPr/>
        </p:nvPicPr>
        <p:blipFill rotWithShape="1">
          <a:blip r:embed="rId5"/>
          <a:srcRect l="4677" t="3641" b="9471"/>
          <a:stretch/>
        </p:blipFill>
        <p:spPr>
          <a:xfrm>
            <a:off x="5220072" y="2564903"/>
            <a:ext cx="3799219" cy="2880321"/>
          </a:xfrm>
          <a:prstGeom prst="rect">
            <a:avLst/>
          </a:prstGeom>
        </p:spPr>
      </p:pic>
      <p:cxnSp>
        <p:nvCxnSpPr>
          <p:cNvPr id="10" name="Straight Arrow Connector 9">
            <a:extLst>
              <a:ext uri="{FF2B5EF4-FFF2-40B4-BE49-F238E27FC236}">
                <a16:creationId xmlns:a16="http://schemas.microsoft.com/office/drawing/2014/main" id="{E2AC6A37-345C-47A5-8185-0F33A4FEE56B}"/>
              </a:ext>
            </a:extLst>
          </p:cNvPr>
          <p:cNvCxnSpPr>
            <a:cxnSpLocks/>
          </p:cNvCxnSpPr>
          <p:nvPr/>
        </p:nvCxnSpPr>
        <p:spPr>
          <a:xfrm flipV="1">
            <a:off x="2555776" y="4149080"/>
            <a:ext cx="3528392" cy="8640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7062EFD-E65F-89AB-A124-80E85E24F036}"/>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221581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9D8BF3-DD49-4D50-9989-7C2C9737FEA4}"/>
              </a:ext>
            </a:extLst>
          </p:cNvPr>
          <p:cNvSpPr>
            <a:spLocks noGrp="1"/>
          </p:cNvSpPr>
          <p:nvPr>
            <p:ph type="title"/>
          </p:nvPr>
        </p:nvSpPr>
        <p:spPr/>
        <p:txBody>
          <a:bodyPr/>
          <a:lstStyle/>
          <a:p>
            <a:r>
              <a:rPr lang="en-US" dirty="0"/>
              <a:t>Gradient descend – outline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ECF6BA9-5499-44B9-9A4B-82A94E923D32}"/>
                  </a:ext>
                </a:extLst>
              </p:cNvPr>
              <p:cNvSpPr txBox="1"/>
              <p:nvPr/>
            </p:nvSpPr>
            <p:spPr>
              <a:xfrm>
                <a:off x="539552" y="1196752"/>
                <a:ext cx="7272808" cy="3693319"/>
              </a:xfrm>
              <a:prstGeom prst="rect">
                <a:avLst/>
              </a:prstGeom>
              <a:noFill/>
            </p:spPr>
            <p:txBody>
              <a:bodyPr wrap="square" rtlCol="0">
                <a:spAutoFit/>
              </a:bodyPr>
              <a:lstStyle/>
              <a:p>
                <a:pPr marL="285750" indent="-285750">
                  <a:buFont typeface="Arial" panose="020B0604020202020204" pitchFamily="34" charset="0"/>
                  <a:buChar char="•"/>
                </a:pPr>
                <a:r>
                  <a:rPr lang="en-US" dirty="0"/>
                  <a:t>Our goal is to </a:t>
                </a:r>
                <a:r>
                  <a:rPr lang="en-US" b="1" dirty="0"/>
                  <a:t>minimize</a:t>
                </a:r>
                <a:r>
                  <a:rPr lang="en-US" dirty="0"/>
                  <a:t> </a:t>
                </a:r>
                <a14:m>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rPr>
                      <m:t>)</m:t>
                    </m:r>
                  </m:oMath>
                </a14:m>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b="1" dirty="0"/>
                  <a:t>Strategy</a:t>
                </a:r>
                <a:r>
                  <a:rPr lang="en-US" dirty="0"/>
                  <a:t>:</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We start with an initial guess (we choose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1</m:t>
                        </m:r>
                      </m:sub>
                    </m:sSub>
                  </m:oMath>
                </a14:m>
                <a:r>
                  <a:rPr lang="en-US" dirty="0"/>
                  <a:t> at random)</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Evaluate </a:t>
                </a:r>
                <a14:m>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rPr>
                      <m:t>)</m:t>
                    </m:r>
                  </m:oMath>
                </a14:m>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ea typeface="Cambria Math" panose="02040503050406030204" pitchFamily="18" charset="0"/>
                  </a:rPr>
                  <a:t>Modify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1</m:t>
                        </m:r>
                      </m:sub>
                    </m:sSub>
                  </m:oMath>
                </a14:m>
                <a:r>
                  <a:rPr lang="en-US" dirty="0"/>
                  <a:t> so that </a:t>
                </a:r>
                <a14:m>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rPr>
                      <m:t>)</m:t>
                    </m:r>
                  </m:oMath>
                </a14:m>
                <a:r>
                  <a:rPr lang="en-US" dirty="0"/>
                  <a:t> improves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Repeat until we end up in a minimum. </a:t>
                </a:r>
              </a:p>
            </p:txBody>
          </p:sp>
        </mc:Choice>
        <mc:Fallback xmlns="">
          <p:sp>
            <p:nvSpPr>
              <p:cNvPr id="11" name="TextBox 10">
                <a:extLst>
                  <a:ext uri="{FF2B5EF4-FFF2-40B4-BE49-F238E27FC236}">
                    <a16:creationId xmlns:a16="http://schemas.microsoft.com/office/drawing/2014/main" id="{5ECF6BA9-5499-44B9-9A4B-82A94E923D32}"/>
                  </a:ext>
                </a:extLst>
              </p:cNvPr>
              <p:cNvSpPr txBox="1">
                <a:spLocks noRot="1" noChangeAspect="1" noMove="1" noResize="1" noEditPoints="1" noAdjustHandles="1" noChangeArrowheads="1" noChangeShapeType="1" noTextEdit="1"/>
              </p:cNvSpPr>
              <p:nvPr/>
            </p:nvSpPr>
            <p:spPr>
              <a:xfrm>
                <a:off x="539552" y="1196752"/>
                <a:ext cx="7272808" cy="3693319"/>
              </a:xfrm>
              <a:prstGeom prst="rect">
                <a:avLst/>
              </a:prstGeom>
              <a:blipFill>
                <a:blip r:embed="rId3"/>
                <a:stretch>
                  <a:fillRect l="-587" t="-825" b="-1650"/>
                </a:stretch>
              </a:blipFill>
            </p:spPr>
            <p:txBody>
              <a:bodyPr/>
              <a:lstStyle/>
              <a:p>
                <a:r>
                  <a:rPr lang="en-US">
                    <a:noFill/>
                  </a:rPr>
                  <a:t> </a:t>
                </a:r>
              </a:p>
            </p:txBody>
          </p:sp>
        </mc:Fallback>
      </mc:AlternateContent>
      <p:sp>
        <p:nvSpPr>
          <p:cNvPr id="2" name="TextBox 4">
            <a:extLst>
              <a:ext uri="{FF2B5EF4-FFF2-40B4-BE49-F238E27FC236}">
                <a16:creationId xmlns:a16="http://schemas.microsoft.com/office/drawing/2014/main" id="{A1F349E1-FD18-9E18-8F2A-8E49D3BF68A2}"/>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46001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9D8BF3-DD49-4D50-9989-7C2C9737FEA4}"/>
              </a:ext>
            </a:extLst>
          </p:cNvPr>
          <p:cNvSpPr>
            <a:spLocks noGrp="1"/>
          </p:cNvSpPr>
          <p:nvPr>
            <p:ph type="title"/>
          </p:nvPr>
        </p:nvSpPr>
        <p:spPr/>
        <p:txBody>
          <a:bodyPr/>
          <a:lstStyle/>
          <a:p>
            <a:r>
              <a:rPr lang="en-US" dirty="0"/>
              <a:t>Gradient descend – intuition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ECF6BA9-5499-44B9-9A4B-82A94E923D32}"/>
                  </a:ext>
                </a:extLst>
              </p:cNvPr>
              <p:cNvSpPr txBox="1"/>
              <p:nvPr/>
            </p:nvSpPr>
            <p:spPr>
              <a:xfrm>
                <a:off x="539552" y="1196752"/>
                <a:ext cx="6785605" cy="646331"/>
              </a:xfrm>
              <a:prstGeom prst="rect">
                <a:avLst/>
              </a:prstGeom>
              <a:noFill/>
            </p:spPr>
            <p:txBody>
              <a:bodyPr wrap="square" rtlCol="0">
                <a:spAutoFit/>
              </a:bodyPr>
              <a:lstStyle/>
              <a:p>
                <a:pPr marL="285750" indent="-285750">
                  <a:buFont typeface="Arial" panose="020B0604020202020204" pitchFamily="34" charset="0"/>
                  <a:buChar char="•"/>
                </a:pPr>
                <a:r>
                  <a:rPr lang="en-US" dirty="0"/>
                  <a:t>Our goal is to </a:t>
                </a:r>
                <a:r>
                  <a:rPr lang="en-US" b="1" dirty="0"/>
                  <a:t>minimize</a:t>
                </a:r>
                <a:r>
                  <a:rPr lang="en-US" dirty="0"/>
                  <a:t> </a:t>
                </a:r>
                <a14:m>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rPr>
                      <m:t>)</m:t>
                    </m:r>
                  </m:oMath>
                </a14:m>
                <a:r>
                  <a:rPr lang="en-US" dirty="0"/>
                  <a:t>.</a:t>
                </a:r>
              </a:p>
              <a:p>
                <a:endParaRPr lang="en-US" dirty="0"/>
              </a:p>
            </p:txBody>
          </p:sp>
        </mc:Choice>
        <mc:Fallback xmlns="">
          <p:sp>
            <p:nvSpPr>
              <p:cNvPr id="11" name="TextBox 10">
                <a:extLst>
                  <a:ext uri="{FF2B5EF4-FFF2-40B4-BE49-F238E27FC236}">
                    <a16:creationId xmlns:a16="http://schemas.microsoft.com/office/drawing/2014/main" id="{5ECF6BA9-5499-44B9-9A4B-82A94E923D32}"/>
                  </a:ext>
                </a:extLst>
              </p:cNvPr>
              <p:cNvSpPr txBox="1">
                <a:spLocks noRot="1" noChangeAspect="1" noMove="1" noResize="1" noEditPoints="1" noAdjustHandles="1" noChangeArrowheads="1" noChangeShapeType="1" noTextEdit="1"/>
              </p:cNvSpPr>
              <p:nvPr/>
            </p:nvSpPr>
            <p:spPr>
              <a:xfrm>
                <a:off x="539552" y="1196752"/>
                <a:ext cx="6785605" cy="646331"/>
              </a:xfrm>
              <a:prstGeom prst="rect">
                <a:avLst/>
              </a:prstGeom>
              <a:blipFill>
                <a:blip r:embed="rId3"/>
                <a:stretch>
                  <a:fillRect l="-629" t="-471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A685E63-7CF8-4DAF-83D3-D80161206FEB}"/>
              </a:ext>
            </a:extLst>
          </p:cNvPr>
          <p:cNvPicPr>
            <a:picLocks noChangeAspect="1"/>
          </p:cNvPicPr>
          <p:nvPr/>
        </p:nvPicPr>
        <p:blipFill>
          <a:blip r:embed="rId4"/>
          <a:stretch>
            <a:fillRect/>
          </a:stretch>
        </p:blipFill>
        <p:spPr>
          <a:xfrm>
            <a:off x="384028" y="1700808"/>
            <a:ext cx="8466554" cy="4580017"/>
          </a:xfrm>
          <a:prstGeom prst="rect">
            <a:avLst/>
          </a:prstGeom>
        </p:spPr>
      </p:pic>
      <p:sp>
        <p:nvSpPr>
          <p:cNvPr id="2" name="Flowchart: Merge 1">
            <a:extLst>
              <a:ext uri="{FF2B5EF4-FFF2-40B4-BE49-F238E27FC236}">
                <a16:creationId xmlns:a16="http://schemas.microsoft.com/office/drawing/2014/main" id="{6A28DD35-BBE2-4E84-ADA3-0BDF17E903FD}"/>
              </a:ext>
            </a:extLst>
          </p:cNvPr>
          <p:cNvSpPr/>
          <p:nvPr/>
        </p:nvSpPr>
        <p:spPr>
          <a:xfrm>
            <a:off x="3851920" y="2996952"/>
            <a:ext cx="325760" cy="25375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erge 5">
            <a:extLst>
              <a:ext uri="{FF2B5EF4-FFF2-40B4-BE49-F238E27FC236}">
                <a16:creationId xmlns:a16="http://schemas.microsoft.com/office/drawing/2014/main" id="{C29670C3-64C9-4634-BE8A-9D53BD541863}"/>
              </a:ext>
            </a:extLst>
          </p:cNvPr>
          <p:cNvSpPr/>
          <p:nvPr/>
        </p:nvSpPr>
        <p:spPr>
          <a:xfrm>
            <a:off x="4177680" y="3302124"/>
            <a:ext cx="325760" cy="25375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erge 12">
            <a:extLst>
              <a:ext uri="{FF2B5EF4-FFF2-40B4-BE49-F238E27FC236}">
                <a16:creationId xmlns:a16="http://schemas.microsoft.com/office/drawing/2014/main" id="{04FBEDFB-D730-4BFD-B13A-9699E0A1C50E}"/>
              </a:ext>
            </a:extLst>
          </p:cNvPr>
          <p:cNvSpPr/>
          <p:nvPr/>
        </p:nvSpPr>
        <p:spPr>
          <a:xfrm>
            <a:off x="4373600" y="3681326"/>
            <a:ext cx="325760" cy="25375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FB7DCF14-49FE-4883-9096-18F97256BE7E}"/>
              </a:ext>
            </a:extLst>
          </p:cNvPr>
          <p:cNvCxnSpPr>
            <a:stCxn id="2" idx="2"/>
            <a:endCxn id="6" idx="2"/>
          </p:cNvCxnSpPr>
          <p:nvPr/>
        </p:nvCxnSpPr>
        <p:spPr>
          <a:xfrm>
            <a:off x="4014800" y="3250704"/>
            <a:ext cx="325760" cy="30517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1" name="Straight Arrow Connector 20">
            <a:extLst>
              <a:ext uri="{FF2B5EF4-FFF2-40B4-BE49-F238E27FC236}">
                <a16:creationId xmlns:a16="http://schemas.microsoft.com/office/drawing/2014/main" id="{E6BF01B1-64F6-44E4-B7F4-949494004E12}"/>
              </a:ext>
            </a:extLst>
          </p:cNvPr>
          <p:cNvCxnSpPr>
            <a:stCxn id="6" idx="2"/>
            <a:endCxn id="13" idx="2"/>
          </p:cNvCxnSpPr>
          <p:nvPr/>
        </p:nvCxnSpPr>
        <p:spPr>
          <a:xfrm>
            <a:off x="4340560" y="3555876"/>
            <a:ext cx="195920" cy="37920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2" name="Flowchart: Merge 21">
            <a:extLst>
              <a:ext uri="{FF2B5EF4-FFF2-40B4-BE49-F238E27FC236}">
                <a16:creationId xmlns:a16="http://schemas.microsoft.com/office/drawing/2014/main" id="{A478EBC1-8F40-4B30-9FBA-481036CADA1B}"/>
              </a:ext>
            </a:extLst>
          </p:cNvPr>
          <p:cNvSpPr/>
          <p:nvPr/>
        </p:nvSpPr>
        <p:spPr>
          <a:xfrm>
            <a:off x="4417565" y="4077072"/>
            <a:ext cx="325760" cy="25375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6A9949BF-0BD2-46FA-A626-234A94A85F43}"/>
              </a:ext>
            </a:extLst>
          </p:cNvPr>
          <p:cNvCxnSpPr>
            <a:cxnSpLocks/>
            <a:endCxn id="22" idx="2"/>
          </p:cNvCxnSpPr>
          <p:nvPr/>
        </p:nvCxnSpPr>
        <p:spPr>
          <a:xfrm>
            <a:off x="4519960" y="3935078"/>
            <a:ext cx="60485" cy="39574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5" name="Flowchart: Merge 24">
            <a:extLst>
              <a:ext uri="{FF2B5EF4-FFF2-40B4-BE49-F238E27FC236}">
                <a16:creationId xmlns:a16="http://schemas.microsoft.com/office/drawing/2014/main" id="{163C031E-F51A-4BAD-9799-12182DC4AD4C}"/>
              </a:ext>
            </a:extLst>
          </p:cNvPr>
          <p:cNvSpPr/>
          <p:nvPr/>
        </p:nvSpPr>
        <p:spPr>
          <a:xfrm>
            <a:off x="4283968" y="4473577"/>
            <a:ext cx="325760" cy="25375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5FBF9098-5E75-4753-B37C-849ECC292FDD}"/>
              </a:ext>
            </a:extLst>
          </p:cNvPr>
          <p:cNvCxnSpPr>
            <a:cxnSpLocks/>
            <a:endCxn id="25" idx="2"/>
          </p:cNvCxnSpPr>
          <p:nvPr/>
        </p:nvCxnSpPr>
        <p:spPr>
          <a:xfrm flipH="1">
            <a:off x="4446848" y="4328638"/>
            <a:ext cx="132570" cy="39869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8" name="TextBox 27">
            <a:extLst>
              <a:ext uri="{FF2B5EF4-FFF2-40B4-BE49-F238E27FC236}">
                <a16:creationId xmlns:a16="http://schemas.microsoft.com/office/drawing/2014/main" id="{7FD33213-E050-4B3F-867A-285AB13BF676}"/>
              </a:ext>
            </a:extLst>
          </p:cNvPr>
          <p:cNvSpPr txBox="1"/>
          <p:nvPr/>
        </p:nvSpPr>
        <p:spPr>
          <a:xfrm>
            <a:off x="506780" y="1636623"/>
            <a:ext cx="6785605" cy="646331"/>
          </a:xfrm>
          <a:prstGeom prst="rect">
            <a:avLst/>
          </a:prstGeom>
          <a:noFill/>
        </p:spPr>
        <p:txBody>
          <a:bodyPr wrap="square" rtlCol="0">
            <a:spAutoFit/>
          </a:bodyPr>
          <a:lstStyle/>
          <a:p>
            <a:pPr marL="285750" indent="-285750">
              <a:buFont typeface="Arial" panose="020B0604020202020204" pitchFamily="34" charset="0"/>
              <a:buChar char="•"/>
            </a:pPr>
            <a:r>
              <a:rPr lang="en-US" dirty="0"/>
              <a:t>Every time, we move in the direction of the steepest descent</a:t>
            </a:r>
          </a:p>
          <a:p>
            <a:endParaRPr lang="en-US" dirty="0"/>
          </a:p>
        </p:txBody>
      </p:sp>
      <p:sp>
        <p:nvSpPr>
          <p:cNvPr id="3" name="TextBox 4">
            <a:extLst>
              <a:ext uri="{FF2B5EF4-FFF2-40B4-BE49-F238E27FC236}">
                <a16:creationId xmlns:a16="http://schemas.microsoft.com/office/drawing/2014/main" id="{1D8C45C7-D996-A0AC-8246-3B5147A5C455}"/>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68468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3" grpId="0" animBg="1"/>
      <p:bldP spid="22" grpId="0" animBg="1"/>
      <p:bldP spid="25" grpId="0" animBg="1"/>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9D8BF3-DD49-4D50-9989-7C2C9737FEA4}"/>
              </a:ext>
            </a:extLst>
          </p:cNvPr>
          <p:cNvSpPr>
            <a:spLocks noGrp="1"/>
          </p:cNvSpPr>
          <p:nvPr>
            <p:ph type="title"/>
          </p:nvPr>
        </p:nvSpPr>
        <p:spPr/>
        <p:txBody>
          <a:bodyPr/>
          <a:lstStyle/>
          <a:p>
            <a:r>
              <a:rPr lang="en-US" dirty="0"/>
              <a:t>Gradient descend – intuition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ECF6BA9-5499-44B9-9A4B-82A94E923D32}"/>
                  </a:ext>
                </a:extLst>
              </p:cNvPr>
              <p:cNvSpPr txBox="1"/>
              <p:nvPr/>
            </p:nvSpPr>
            <p:spPr>
              <a:xfrm>
                <a:off x="539552" y="1196752"/>
                <a:ext cx="6785605" cy="646331"/>
              </a:xfrm>
              <a:prstGeom prst="rect">
                <a:avLst/>
              </a:prstGeom>
              <a:noFill/>
            </p:spPr>
            <p:txBody>
              <a:bodyPr wrap="square" rtlCol="0">
                <a:spAutoFit/>
              </a:bodyPr>
              <a:lstStyle/>
              <a:p>
                <a:pPr marL="285750" indent="-285750">
                  <a:buFont typeface="Arial" panose="020B0604020202020204" pitchFamily="34" charset="0"/>
                  <a:buChar char="•"/>
                </a:pPr>
                <a:r>
                  <a:rPr lang="en-US" dirty="0"/>
                  <a:t>Our goal is to </a:t>
                </a:r>
                <a:r>
                  <a:rPr lang="en-US" b="1" dirty="0"/>
                  <a:t>minimize</a:t>
                </a:r>
                <a:r>
                  <a:rPr lang="en-US" dirty="0"/>
                  <a:t> </a:t>
                </a:r>
                <a14:m>
                  <m:oMath xmlns:m="http://schemas.openxmlformats.org/officeDocument/2006/math">
                    <m:r>
                      <a:rPr lang="en-US" i="1">
                        <a:latin typeface="Cambria Math" panose="02040503050406030204" pitchFamily="18" charset="0"/>
                      </a:rPr>
                      <m:t>𝐽</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rPr>
                      <m:t>)</m:t>
                    </m:r>
                  </m:oMath>
                </a14:m>
                <a:r>
                  <a:rPr lang="en-US" dirty="0"/>
                  <a:t>.</a:t>
                </a:r>
              </a:p>
              <a:p>
                <a:endParaRPr lang="en-US" dirty="0"/>
              </a:p>
            </p:txBody>
          </p:sp>
        </mc:Choice>
        <mc:Fallback xmlns="">
          <p:sp>
            <p:nvSpPr>
              <p:cNvPr id="11" name="TextBox 10">
                <a:extLst>
                  <a:ext uri="{FF2B5EF4-FFF2-40B4-BE49-F238E27FC236}">
                    <a16:creationId xmlns:a16="http://schemas.microsoft.com/office/drawing/2014/main" id="{5ECF6BA9-5499-44B9-9A4B-82A94E923D32}"/>
                  </a:ext>
                </a:extLst>
              </p:cNvPr>
              <p:cNvSpPr txBox="1">
                <a:spLocks noRot="1" noChangeAspect="1" noMove="1" noResize="1" noEditPoints="1" noAdjustHandles="1" noChangeArrowheads="1" noChangeShapeType="1" noTextEdit="1"/>
              </p:cNvSpPr>
              <p:nvPr/>
            </p:nvSpPr>
            <p:spPr>
              <a:xfrm>
                <a:off x="539552" y="1196752"/>
                <a:ext cx="6785605" cy="646331"/>
              </a:xfrm>
              <a:prstGeom prst="rect">
                <a:avLst/>
              </a:prstGeom>
              <a:blipFill>
                <a:blip r:embed="rId3"/>
                <a:stretch>
                  <a:fillRect l="-629" t="-471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A685E63-7CF8-4DAF-83D3-D80161206FEB}"/>
              </a:ext>
            </a:extLst>
          </p:cNvPr>
          <p:cNvPicPr>
            <a:picLocks noChangeAspect="1"/>
          </p:cNvPicPr>
          <p:nvPr/>
        </p:nvPicPr>
        <p:blipFill>
          <a:blip r:embed="rId4"/>
          <a:stretch>
            <a:fillRect/>
          </a:stretch>
        </p:blipFill>
        <p:spPr>
          <a:xfrm>
            <a:off x="384028" y="1700808"/>
            <a:ext cx="8466554" cy="4580017"/>
          </a:xfrm>
          <a:prstGeom prst="rect">
            <a:avLst/>
          </a:prstGeom>
        </p:spPr>
      </p:pic>
      <p:sp>
        <p:nvSpPr>
          <p:cNvPr id="3" name="Flowchart: Merge 2">
            <a:extLst>
              <a:ext uri="{FF2B5EF4-FFF2-40B4-BE49-F238E27FC236}">
                <a16:creationId xmlns:a16="http://schemas.microsoft.com/office/drawing/2014/main" id="{3F6F4185-C383-48DA-B841-E0CD009EFB81}"/>
              </a:ext>
            </a:extLst>
          </p:cNvPr>
          <p:cNvSpPr/>
          <p:nvPr/>
        </p:nvSpPr>
        <p:spPr>
          <a:xfrm>
            <a:off x="4283968" y="3140968"/>
            <a:ext cx="216024" cy="14401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erge 14">
            <a:extLst>
              <a:ext uri="{FF2B5EF4-FFF2-40B4-BE49-F238E27FC236}">
                <a16:creationId xmlns:a16="http://schemas.microsoft.com/office/drawing/2014/main" id="{1017055F-EBE7-419C-A20A-C4D06560141A}"/>
              </a:ext>
            </a:extLst>
          </p:cNvPr>
          <p:cNvSpPr/>
          <p:nvPr/>
        </p:nvSpPr>
        <p:spPr>
          <a:xfrm>
            <a:off x="4436368" y="3293368"/>
            <a:ext cx="216024" cy="14401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erge 15">
            <a:extLst>
              <a:ext uri="{FF2B5EF4-FFF2-40B4-BE49-F238E27FC236}">
                <a16:creationId xmlns:a16="http://schemas.microsoft.com/office/drawing/2014/main" id="{D38E98EF-4403-401E-9172-7C98516E9AC2}"/>
              </a:ext>
            </a:extLst>
          </p:cNvPr>
          <p:cNvSpPr/>
          <p:nvPr/>
        </p:nvSpPr>
        <p:spPr>
          <a:xfrm>
            <a:off x="4588768" y="3445768"/>
            <a:ext cx="216024" cy="14401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erge 16">
            <a:extLst>
              <a:ext uri="{FF2B5EF4-FFF2-40B4-BE49-F238E27FC236}">
                <a16:creationId xmlns:a16="http://schemas.microsoft.com/office/drawing/2014/main" id="{E0309880-7BCB-41E3-ACA6-30FB630F5110}"/>
              </a:ext>
            </a:extLst>
          </p:cNvPr>
          <p:cNvSpPr/>
          <p:nvPr/>
        </p:nvSpPr>
        <p:spPr>
          <a:xfrm>
            <a:off x="4804792" y="3561968"/>
            <a:ext cx="216024" cy="14401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erge 17">
            <a:extLst>
              <a:ext uri="{FF2B5EF4-FFF2-40B4-BE49-F238E27FC236}">
                <a16:creationId xmlns:a16="http://schemas.microsoft.com/office/drawing/2014/main" id="{7E8180E1-BB79-448D-967D-1B85E656D04C}"/>
              </a:ext>
            </a:extLst>
          </p:cNvPr>
          <p:cNvSpPr/>
          <p:nvPr/>
        </p:nvSpPr>
        <p:spPr>
          <a:xfrm>
            <a:off x="5039608" y="3646800"/>
            <a:ext cx="216024" cy="14401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erge 19">
            <a:extLst>
              <a:ext uri="{FF2B5EF4-FFF2-40B4-BE49-F238E27FC236}">
                <a16:creationId xmlns:a16="http://schemas.microsoft.com/office/drawing/2014/main" id="{E5C04071-0400-42AD-8EA2-BF748AD008D9}"/>
              </a:ext>
            </a:extLst>
          </p:cNvPr>
          <p:cNvSpPr/>
          <p:nvPr/>
        </p:nvSpPr>
        <p:spPr>
          <a:xfrm>
            <a:off x="5255632" y="3790816"/>
            <a:ext cx="216024" cy="14401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erge 23">
            <a:extLst>
              <a:ext uri="{FF2B5EF4-FFF2-40B4-BE49-F238E27FC236}">
                <a16:creationId xmlns:a16="http://schemas.microsoft.com/office/drawing/2014/main" id="{2E9E6A5E-6405-4038-8D20-07A132735E89}"/>
              </a:ext>
            </a:extLst>
          </p:cNvPr>
          <p:cNvSpPr/>
          <p:nvPr/>
        </p:nvSpPr>
        <p:spPr>
          <a:xfrm>
            <a:off x="5443840" y="3890888"/>
            <a:ext cx="216024" cy="14401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erge 26">
            <a:extLst>
              <a:ext uri="{FF2B5EF4-FFF2-40B4-BE49-F238E27FC236}">
                <a16:creationId xmlns:a16="http://schemas.microsoft.com/office/drawing/2014/main" id="{C3D7A6A6-64A9-40C9-8012-FC3E6EA782FC}"/>
              </a:ext>
            </a:extLst>
          </p:cNvPr>
          <p:cNvSpPr/>
          <p:nvPr/>
        </p:nvSpPr>
        <p:spPr>
          <a:xfrm>
            <a:off x="5659864" y="3962896"/>
            <a:ext cx="216024" cy="14401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erge 27">
            <a:extLst>
              <a:ext uri="{FF2B5EF4-FFF2-40B4-BE49-F238E27FC236}">
                <a16:creationId xmlns:a16="http://schemas.microsoft.com/office/drawing/2014/main" id="{5BCAD8C8-0B30-472D-9C7C-7EC74E59937D}"/>
              </a:ext>
            </a:extLst>
          </p:cNvPr>
          <p:cNvSpPr/>
          <p:nvPr/>
        </p:nvSpPr>
        <p:spPr>
          <a:xfrm>
            <a:off x="5875888" y="4101192"/>
            <a:ext cx="216024" cy="14401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6D33DBE-4F47-46F2-8811-3D5A6BC49E6F}"/>
              </a:ext>
            </a:extLst>
          </p:cNvPr>
          <p:cNvCxnSpPr>
            <a:stCxn id="3" idx="2"/>
            <a:endCxn id="15" idx="2"/>
          </p:cNvCxnSpPr>
          <p:nvPr/>
        </p:nvCxnSpPr>
        <p:spPr>
          <a:xfrm>
            <a:off x="4391980" y="3284984"/>
            <a:ext cx="152400" cy="1524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9" name="Straight Arrow Connector 28">
            <a:extLst>
              <a:ext uri="{FF2B5EF4-FFF2-40B4-BE49-F238E27FC236}">
                <a16:creationId xmlns:a16="http://schemas.microsoft.com/office/drawing/2014/main" id="{7B4C8C90-4634-4605-B4A4-7B62D07ACCE8}"/>
              </a:ext>
            </a:extLst>
          </p:cNvPr>
          <p:cNvCxnSpPr/>
          <p:nvPr/>
        </p:nvCxnSpPr>
        <p:spPr>
          <a:xfrm>
            <a:off x="4544380" y="3437384"/>
            <a:ext cx="152400" cy="1524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0" name="Straight Arrow Connector 29">
            <a:extLst>
              <a:ext uri="{FF2B5EF4-FFF2-40B4-BE49-F238E27FC236}">
                <a16:creationId xmlns:a16="http://schemas.microsoft.com/office/drawing/2014/main" id="{558BAD94-D7EA-4E35-899B-7E4B25BAE710}"/>
              </a:ext>
            </a:extLst>
          </p:cNvPr>
          <p:cNvCxnSpPr>
            <a:cxnSpLocks/>
            <a:endCxn id="17" idx="2"/>
          </p:cNvCxnSpPr>
          <p:nvPr/>
        </p:nvCxnSpPr>
        <p:spPr>
          <a:xfrm>
            <a:off x="4696780" y="3589784"/>
            <a:ext cx="216024" cy="1162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1" name="Straight Arrow Connector 30">
            <a:extLst>
              <a:ext uri="{FF2B5EF4-FFF2-40B4-BE49-F238E27FC236}">
                <a16:creationId xmlns:a16="http://schemas.microsoft.com/office/drawing/2014/main" id="{ACFC27A5-3D61-4F74-8B28-BDFAD72D67EB}"/>
              </a:ext>
            </a:extLst>
          </p:cNvPr>
          <p:cNvCxnSpPr>
            <a:cxnSpLocks/>
            <a:endCxn id="18" idx="2"/>
          </p:cNvCxnSpPr>
          <p:nvPr/>
        </p:nvCxnSpPr>
        <p:spPr>
          <a:xfrm>
            <a:off x="4900548" y="3697600"/>
            <a:ext cx="247072" cy="9321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2" name="Straight Arrow Connector 31">
            <a:extLst>
              <a:ext uri="{FF2B5EF4-FFF2-40B4-BE49-F238E27FC236}">
                <a16:creationId xmlns:a16="http://schemas.microsoft.com/office/drawing/2014/main" id="{05B4F61A-FE0A-4B1E-A3AB-DE860C248779}"/>
              </a:ext>
            </a:extLst>
          </p:cNvPr>
          <p:cNvCxnSpPr>
            <a:cxnSpLocks/>
            <a:stCxn id="18" idx="2"/>
          </p:cNvCxnSpPr>
          <p:nvPr/>
        </p:nvCxnSpPr>
        <p:spPr>
          <a:xfrm>
            <a:off x="5147620" y="3790816"/>
            <a:ext cx="216024" cy="14401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3" name="Straight Arrow Connector 32">
            <a:extLst>
              <a:ext uri="{FF2B5EF4-FFF2-40B4-BE49-F238E27FC236}">
                <a16:creationId xmlns:a16="http://schemas.microsoft.com/office/drawing/2014/main" id="{0F3B3A90-1B2C-4B86-AFE4-D63EEBE4CB69}"/>
              </a:ext>
            </a:extLst>
          </p:cNvPr>
          <p:cNvCxnSpPr>
            <a:cxnSpLocks/>
          </p:cNvCxnSpPr>
          <p:nvPr/>
        </p:nvCxnSpPr>
        <p:spPr>
          <a:xfrm>
            <a:off x="5367640" y="3934832"/>
            <a:ext cx="184212" cy="10007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5" name="Straight Arrow Connector 34">
            <a:extLst>
              <a:ext uri="{FF2B5EF4-FFF2-40B4-BE49-F238E27FC236}">
                <a16:creationId xmlns:a16="http://schemas.microsoft.com/office/drawing/2014/main" id="{4BAE87D0-8600-4796-9272-A99FEA36267B}"/>
              </a:ext>
            </a:extLst>
          </p:cNvPr>
          <p:cNvCxnSpPr>
            <a:cxnSpLocks/>
            <a:endCxn id="27" idx="2"/>
          </p:cNvCxnSpPr>
          <p:nvPr/>
        </p:nvCxnSpPr>
        <p:spPr>
          <a:xfrm>
            <a:off x="5539276" y="4034904"/>
            <a:ext cx="228600" cy="7200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7" name="Straight Arrow Connector 36">
            <a:extLst>
              <a:ext uri="{FF2B5EF4-FFF2-40B4-BE49-F238E27FC236}">
                <a16:creationId xmlns:a16="http://schemas.microsoft.com/office/drawing/2014/main" id="{6778A23B-3D43-4FA4-9296-EC4AF8C118F8}"/>
              </a:ext>
            </a:extLst>
          </p:cNvPr>
          <p:cNvCxnSpPr>
            <a:cxnSpLocks/>
          </p:cNvCxnSpPr>
          <p:nvPr/>
        </p:nvCxnSpPr>
        <p:spPr>
          <a:xfrm>
            <a:off x="5755300" y="4106912"/>
            <a:ext cx="228600" cy="13829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39" name="TextBox 38">
            <a:extLst>
              <a:ext uri="{FF2B5EF4-FFF2-40B4-BE49-F238E27FC236}">
                <a16:creationId xmlns:a16="http://schemas.microsoft.com/office/drawing/2014/main" id="{DFA65FF2-BE07-45C9-95B9-B24262740E40}"/>
              </a:ext>
            </a:extLst>
          </p:cNvPr>
          <p:cNvSpPr txBox="1"/>
          <p:nvPr/>
        </p:nvSpPr>
        <p:spPr>
          <a:xfrm>
            <a:off x="506780" y="1636623"/>
            <a:ext cx="8548319" cy="923330"/>
          </a:xfrm>
          <a:prstGeom prst="rect">
            <a:avLst/>
          </a:prstGeom>
          <a:noFill/>
        </p:spPr>
        <p:txBody>
          <a:bodyPr wrap="square" rtlCol="0">
            <a:spAutoFit/>
          </a:bodyPr>
          <a:lstStyle/>
          <a:p>
            <a:pPr marL="285750" indent="-285750">
              <a:buFont typeface="Arial" panose="020B0604020202020204" pitchFamily="34" charset="0"/>
              <a:buChar char="•"/>
            </a:pPr>
            <a:r>
              <a:rPr lang="en-US" dirty="0"/>
              <a:t>Notice that if you start from a different location, you can end up in a completely different ending point!</a:t>
            </a:r>
          </a:p>
          <a:p>
            <a:endParaRPr lang="en-US" dirty="0"/>
          </a:p>
        </p:txBody>
      </p:sp>
      <p:sp>
        <p:nvSpPr>
          <p:cNvPr id="2" name="TextBox 4">
            <a:extLst>
              <a:ext uri="{FF2B5EF4-FFF2-40B4-BE49-F238E27FC236}">
                <a16:creationId xmlns:a16="http://schemas.microsoft.com/office/drawing/2014/main" id="{11A6CAC2-44D8-7F6F-AC09-759DF2BC6B4B}"/>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756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20" grpId="0" animBg="1"/>
      <p:bldP spid="24" grpId="0" animBg="1"/>
      <p:bldP spid="27" grpId="0" animBg="1"/>
      <p:bldP spid="28" grpId="0" animBg="1"/>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7FD639-9136-4502-85D5-52C42C4A67A1}"/>
              </a:ext>
            </a:extLst>
          </p:cNvPr>
          <p:cNvPicPr>
            <a:picLocks noChangeAspect="1"/>
          </p:cNvPicPr>
          <p:nvPr/>
        </p:nvPicPr>
        <p:blipFill>
          <a:blip r:embed="rId3"/>
          <a:stretch>
            <a:fillRect/>
          </a:stretch>
        </p:blipFill>
        <p:spPr>
          <a:xfrm>
            <a:off x="3995936" y="4337324"/>
            <a:ext cx="1767993" cy="1226926"/>
          </a:xfrm>
          <a:prstGeom prst="rect">
            <a:avLst/>
          </a:prstGeom>
        </p:spPr>
      </p:pic>
      <p:sp>
        <p:nvSpPr>
          <p:cNvPr id="8" name="Title 7">
            <a:extLst>
              <a:ext uri="{FF2B5EF4-FFF2-40B4-BE49-F238E27FC236}">
                <a16:creationId xmlns:a16="http://schemas.microsoft.com/office/drawing/2014/main" id="{E39D8BF3-DD49-4D50-9989-7C2C9737FEA4}"/>
              </a:ext>
            </a:extLst>
          </p:cNvPr>
          <p:cNvSpPr>
            <a:spLocks noGrp="1"/>
          </p:cNvSpPr>
          <p:nvPr>
            <p:ph type="title"/>
          </p:nvPr>
        </p:nvSpPr>
        <p:spPr/>
        <p:txBody>
          <a:bodyPr/>
          <a:lstStyle/>
          <a:p>
            <a:r>
              <a:rPr lang="en-US" dirty="0"/>
              <a:t>Gradient descend – algorithm</a:t>
            </a:r>
          </a:p>
        </p:txBody>
      </p:sp>
      <p:grpSp>
        <p:nvGrpSpPr>
          <p:cNvPr id="13" name="Group 12">
            <a:extLst>
              <a:ext uri="{FF2B5EF4-FFF2-40B4-BE49-F238E27FC236}">
                <a16:creationId xmlns:a16="http://schemas.microsoft.com/office/drawing/2014/main" id="{D8EED429-CE24-435D-90FD-3915418CFE28}"/>
              </a:ext>
            </a:extLst>
          </p:cNvPr>
          <p:cNvGrpSpPr/>
          <p:nvPr/>
        </p:nvGrpSpPr>
        <p:grpSpPr>
          <a:xfrm>
            <a:off x="2915816" y="2636912"/>
            <a:ext cx="4099915" cy="1903614"/>
            <a:chOff x="2771800" y="2420888"/>
            <a:chExt cx="4099915" cy="1903614"/>
          </a:xfrm>
        </p:grpSpPr>
        <p:pic>
          <p:nvPicPr>
            <p:cNvPr id="4" name="Picture 3">
              <a:extLst>
                <a:ext uri="{FF2B5EF4-FFF2-40B4-BE49-F238E27FC236}">
                  <a16:creationId xmlns:a16="http://schemas.microsoft.com/office/drawing/2014/main" id="{524E205C-B4E7-4ABE-AB04-0C04EBE0578A}"/>
                </a:ext>
              </a:extLst>
            </p:cNvPr>
            <p:cNvPicPr>
              <a:picLocks noChangeAspect="1"/>
            </p:cNvPicPr>
            <p:nvPr/>
          </p:nvPicPr>
          <p:blipFill>
            <a:blip r:embed="rId4"/>
            <a:stretch>
              <a:fillRect/>
            </a:stretch>
          </p:blipFill>
          <p:spPr>
            <a:xfrm>
              <a:off x="2771800" y="2420888"/>
              <a:ext cx="4099915" cy="1188823"/>
            </a:xfrm>
            <a:prstGeom prst="rect">
              <a:avLst/>
            </a:prstGeom>
          </p:spPr>
        </p:pic>
        <p:pic>
          <p:nvPicPr>
            <p:cNvPr id="10" name="Picture 9">
              <a:extLst>
                <a:ext uri="{FF2B5EF4-FFF2-40B4-BE49-F238E27FC236}">
                  <a16:creationId xmlns:a16="http://schemas.microsoft.com/office/drawing/2014/main" id="{5DF38C77-8A93-4849-9475-17F7AEBC1DC0}"/>
                </a:ext>
              </a:extLst>
            </p:cNvPr>
            <p:cNvPicPr>
              <a:picLocks noChangeAspect="1"/>
            </p:cNvPicPr>
            <p:nvPr/>
          </p:nvPicPr>
          <p:blipFill rotWithShape="1">
            <a:blip r:embed="rId5"/>
            <a:srcRect t="15102"/>
            <a:stretch/>
          </p:blipFill>
          <p:spPr>
            <a:xfrm>
              <a:off x="2889919" y="3444612"/>
              <a:ext cx="3863675" cy="879890"/>
            </a:xfrm>
            <a:prstGeom prst="rect">
              <a:avLst/>
            </a:prstGeom>
          </p:spPr>
        </p:pic>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6211BAF-51CB-472E-A702-8E9E96E074E8}"/>
                  </a:ext>
                </a:extLst>
              </p:cNvPr>
              <p:cNvSpPr/>
              <p:nvPr/>
            </p:nvSpPr>
            <p:spPr>
              <a:xfrm>
                <a:off x="251520" y="939889"/>
                <a:ext cx="7781016" cy="4978222"/>
              </a:xfrm>
              <a:prstGeom prst="rect">
                <a:avLst/>
              </a:prstGeom>
            </p:spPr>
            <p:txBody>
              <a:bodyPr wrap="square">
                <a:spAutoFit/>
              </a:bodyPr>
              <a:lstStyle/>
              <a:p>
                <a:pPr marL="285750" indent="-285750">
                  <a:buFont typeface="Arial" panose="020B0604020202020204" pitchFamily="34" charset="0"/>
                  <a:buChar char="•"/>
                </a:pPr>
                <a:r>
                  <a:rPr lang="en-US" dirty="0"/>
                  <a:t>Algorithm: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sz="1600" dirty="0"/>
                  <a:t>We start with an initial guess (we choose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ea typeface="Cambria Math" panose="02040503050406030204" pitchFamily="18" charset="0"/>
                          </a:rPr>
                          <m:t>0</m:t>
                        </m:r>
                      </m:sub>
                    </m:sSub>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ea typeface="Cambria Math" panose="02040503050406030204" pitchFamily="18" charset="0"/>
                          </a:rPr>
                          <m:t>1</m:t>
                        </m:r>
                      </m:sub>
                    </m:sSub>
                  </m:oMath>
                </a14:m>
                <a:r>
                  <a:rPr lang="en-US" sz="1600" dirty="0"/>
                  <a:t> at random)</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Evaluate </a:t>
                </a:r>
                <a14:m>
                  <m:oMath xmlns:m="http://schemas.openxmlformats.org/officeDocument/2006/math">
                    <m:f>
                      <m:fPr>
                        <m:ctrlPr>
                          <a:rPr lang="en-US" sz="1600" i="1" smtClean="0">
                            <a:latin typeface="Cambria Math" panose="02040503050406030204" pitchFamily="18" charset="0"/>
                          </a:rPr>
                        </m:ctrlPr>
                      </m:fPr>
                      <m:num>
                        <m:r>
                          <a:rPr lang="en-US" sz="1600" i="1">
                            <a:latin typeface="Cambria Math" panose="02040503050406030204" pitchFamily="18" charset="0"/>
                          </a:rPr>
                          <m:t>𝜕</m:t>
                        </m:r>
                      </m:num>
                      <m:den>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b="0" i="1" smtClean="0">
                                <a:latin typeface="Cambria Math" panose="02040503050406030204" pitchFamily="18" charset="0"/>
                              </a:rPr>
                              <m:t>0</m:t>
                            </m:r>
                          </m:sub>
                        </m:sSub>
                      </m:den>
                    </m:f>
                    <m:r>
                      <a:rPr lang="en-US" sz="1600" i="1">
                        <a:latin typeface="Cambria Math" panose="02040503050406030204" pitchFamily="18" charset="0"/>
                      </a:rPr>
                      <m:t>𝐽</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b="0" i="1" smtClean="0">
                                <a:latin typeface="Cambria Math" panose="02040503050406030204" pitchFamily="18" charset="0"/>
                              </a:rPr>
                              <m:t>0</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b="0" i="1" smtClean="0">
                                <a:latin typeface="Cambria Math" panose="02040503050406030204" pitchFamily="18" charset="0"/>
                              </a:rPr>
                              <m:t>1</m:t>
                            </m:r>
                          </m:sub>
                        </m:sSub>
                      </m:e>
                    </m:d>
                  </m:oMath>
                </a14:m>
                <a:r>
                  <a:rPr lang="en-US" sz="1600" dirty="0"/>
                  <a:t> and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m:t>
                        </m:r>
                      </m:num>
                      <m:den>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b="0" i="1" smtClean="0">
                                <a:latin typeface="Cambria Math" panose="02040503050406030204" pitchFamily="18" charset="0"/>
                              </a:rPr>
                              <m:t>1</m:t>
                            </m:r>
                          </m:sub>
                        </m:sSub>
                      </m:den>
                    </m:f>
                    <m:r>
                      <a:rPr lang="en-US" sz="1600" i="1">
                        <a:latin typeface="Cambria Math" panose="02040503050406030204" pitchFamily="18" charset="0"/>
                      </a:rPr>
                      <m:t>𝐽</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b="0" i="1" smtClean="0">
                                <a:latin typeface="Cambria Math" panose="02040503050406030204" pitchFamily="18" charset="0"/>
                              </a:rPr>
                              <m:t>0</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b="0" i="1" smtClean="0">
                                <a:latin typeface="Cambria Math" panose="02040503050406030204" pitchFamily="18" charset="0"/>
                              </a:rPr>
                              <m:t>1</m:t>
                            </m:r>
                          </m:sub>
                        </m:sSub>
                      </m:e>
                    </m:d>
                  </m:oMath>
                </a14:m>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ea typeface="Cambria Math" panose="02040503050406030204" pitchFamily="18" charset="0"/>
                  </a:rPr>
                  <a:t>Update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ea typeface="Cambria Math" panose="02040503050406030204" pitchFamily="18" charset="0"/>
                          </a:rPr>
                          <m:t>0</m:t>
                        </m:r>
                      </m:sub>
                    </m:sSub>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𝜃</m:t>
                        </m:r>
                      </m:e>
                      <m:sub>
                        <m:r>
                          <a:rPr lang="en-US" sz="1600" i="1">
                            <a:latin typeface="Cambria Math" panose="02040503050406030204" pitchFamily="18" charset="0"/>
                            <a:ea typeface="Cambria Math" panose="02040503050406030204" pitchFamily="18" charset="0"/>
                          </a:rPr>
                          <m:t>1</m:t>
                        </m:r>
                      </m:sub>
                    </m:sSub>
                  </m:oMath>
                </a14:m>
                <a:r>
                  <a:rPr lang="en-US" sz="1600" dirty="0"/>
                  <a:t> in this way:</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Repeat until convergence. </a:t>
                </a:r>
              </a:p>
            </p:txBody>
          </p:sp>
        </mc:Choice>
        <mc:Fallback xmlns="">
          <p:sp>
            <p:nvSpPr>
              <p:cNvPr id="2" name="Rectangle 1">
                <a:extLst>
                  <a:ext uri="{FF2B5EF4-FFF2-40B4-BE49-F238E27FC236}">
                    <a16:creationId xmlns:a16="http://schemas.microsoft.com/office/drawing/2014/main" id="{B6211BAF-51CB-472E-A702-8E9E96E074E8}"/>
                  </a:ext>
                </a:extLst>
              </p:cNvPr>
              <p:cNvSpPr>
                <a:spLocks noRot="1" noChangeAspect="1" noMove="1" noResize="1" noEditPoints="1" noAdjustHandles="1" noChangeArrowheads="1" noChangeShapeType="1" noTextEdit="1"/>
              </p:cNvSpPr>
              <p:nvPr/>
            </p:nvSpPr>
            <p:spPr>
              <a:xfrm>
                <a:off x="251520" y="939889"/>
                <a:ext cx="7781016" cy="4978222"/>
              </a:xfrm>
              <a:prstGeom prst="rect">
                <a:avLst/>
              </a:prstGeom>
              <a:blipFill>
                <a:blip r:embed="rId6"/>
                <a:stretch>
                  <a:fillRect l="-470" t="-612" b="-612"/>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4C50A814-EE1B-4FF6-A380-A938C130F3E4}"/>
              </a:ext>
            </a:extLst>
          </p:cNvPr>
          <p:cNvSpPr/>
          <p:nvPr/>
        </p:nvSpPr>
        <p:spPr>
          <a:xfrm>
            <a:off x="4932040" y="3068960"/>
            <a:ext cx="2160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095A0CB4-7111-4DCE-B065-50CC36630B34}"/>
              </a:ext>
            </a:extLst>
          </p:cNvPr>
          <p:cNvCxnSpPr>
            <a:stCxn id="14" idx="0"/>
          </p:cNvCxnSpPr>
          <p:nvPr/>
        </p:nvCxnSpPr>
        <p:spPr>
          <a:xfrm flipV="1">
            <a:off x="5040052" y="2708920"/>
            <a:ext cx="1404156" cy="36004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80323C09-4924-428F-9657-342166FA3BC2}"/>
              </a:ext>
            </a:extLst>
          </p:cNvPr>
          <p:cNvSpPr txBox="1"/>
          <p:nvPr/>
        </p:nvSpPr>
        <p:spPr>
          <a:xfrm>
            <a:off x="6444208" y="2527506"/>
            <a:ext cx="2762295" cy="646331"/>
          </a:xfrm>
          <a:prstGeom prst="rect">
            <a:avLst/>
          </a:prstGeom>
          <a:noFill/>
        </p:spPr>
        <p:txBody>
          <a:bodyPr wrap="none" rtlCol="0">
            <a:spAutoFit/>
          </a:bodyPr>
          <a:lstStyle/>
          <a:p>
            <a:r>
              <a:rPr lang="en-US" dirty="0"/>
              <a:t>Learning rate or learning </a:t>
            </a:r>
          </a:p>
          <a:p>
            <a:r>
              <a:rPr lang="en-US" dirty="0"/>
              <a:t>step</a:t>
            </a:r>
          </a:p>
        </p:txBody>
      </p:sp>
      <p:sp>
        <p:nvSpPr>
          <p:cNvPr id="3" name="TextBox 4">
            <a:extLst>
              <a:ext uri="{FF2B5EF4-FFF2-40B4-BE49-F238E27FC236}">
                <a16:creationId xmlns:a16="http://schemas.microsoft.com/office/drawing/2014/main" id="{EB8DFED3-E988-A07A-62C5-D8FB07605FB7}"/>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09685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2D141E4-F58A-4107-8417-381DBD6126E4}"/>
              </a:ext>
            </a:extLst>
          </p:cNvPr>
          <p:cNvPicPr>
            <a:picLocks noChangeAspect="1"/>
          </p:cNvPicPr>
          <p:nvPr/>
        </p:nvPicPr>
        <p:blipFill rotWithShape="1">
          <a:blip r:embed="rId3"/>
          <a:srcRect t="18467"/>
          <a:stretch/>
        </p:blipFill>
        <p:spPr>
          <a:xfrm>
            <a:off x="4336074" y="938284"/>
            <a:ext cx="4099915" cy="969285"/>
          </a:xfrm>
          <a:prstGeom prst="rect">
            <a:avLst/>
          </a:prstGeom>
        </p:spPr>
      </p:pic>
      <p:sp>
        <p:nvSpPr>
          <p:cNvPr id="8" name="Title 7">
            <a:extLst>
              <a:ext uri="{FF2B5EF4-FFF2-40B4-BE49-F238E27FC236}">
                <a16:creationId xmlns:a16="http://schemas.microsoft.com/office/drawing/2014/main" id="{E39D8BF3-DD49-4D50-9989-7C2C9737FEA4}"/>
              </a:ext>
            </a:extLst>
          </p:cNvPr>
          <p:cNvSpPr>
            <a:spLocks noGrp="1"/>
          </p:cNvSpPr>
          <p:nvPr>
            <p:ph type="title"/>
          </p:nvPr>
        </p:nvSpPr>
        <p:spPr/>
        <p:txBody>
          <a:bodyPr/>
          <a:lstStyle/>
          <a:p>
            <a:r>
              <a:rPr lang="en-US" dirty="0"/>
              <a:t>Gradient descend – learning rate </a:t>
            </a:r>
          </a:p>
        </p:txBody>
      </p:sp>
      <p:sp>
        <p:nvSpPr>
          <p:cNvPr id="2" name="Rectangle 1">
            <a:extLst>
              <a:ext uri="{FF2B5EF4-FFF2-40B4-BE49-F238E27FC236}">
                <a16:creationId xmlns:a16="http://schemas.microsoft.com/office/drawing/2014/main" id="{B6211BAF-51CB-472E-A702-8E9E96E074E8}"/>
              </a:ext>
            </a:extLst>
          </p:cNvPr>
          <p:cNvSpPr/>
          <p:nvPr/>
        </p:nvSpPr>
        <p:spPr>
          <a:xfrm>
            <a:off x="251520" y="939889"/>
            <a:ext cx="8892480" cy="1969770"/>
          </a:xfrm>
          <a:prstGeom prst="rect">
            <a:avLst/>
          </a:prstGeom>
        </p:spPr>
        <p:txBody>
          <a:bodyPr wrap="square">
            <a:spAutoFit/>
          </a:bodyPr>
          <a:lstStyle/>
          <a:p>
            <a:pPr marL="285750" indent="-285750">
              <a:buFont typeface="Arial" panose="020B0604020202020204" pitchFamily="34" charset="0"/>
              <a:buChar char="•"/>
            </a:pPr>
            <a:r>
              <a:rPr lang="en-US" dirty="0"/>
              <a:t>How to chose the learning rate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simplicity, let’s suppose the cost function only depends from one parameter</a:t>
            </a:r>
          </a:p>
          <a:p>
            <a:pPr marL="742950" lvl="1" indent="-285750">
              <a:buFont typeface="Arial" panose="020B0604020202020204" pitchFamily="34" charset="0"/>
              <a:buChar char="•"/>
            </a:pPr>
            <a:endParaRPr lang="en-US" dirty="0"/>
          </a:p>
          <a:p>
            <a:pPr lvl="1"/>
            <a:endParaRPr lang="en-US" sz="1600" dirty="0"/>
          </a:p>
          <a:p>
            <a:pPr marL="742950" lvl="1" indent="-285750">
              <a:buFont typeface="Arial" panose="020B0604020202020204" pitchFamily="34" charset="0"/>
              <a:buChar char="•"/>
            </a:pPr>
            <a:endParaRPr lang="en-US" sz="1600" dirty="0"/>
          </a:p>
        </p:txBody>
      </p:sp>
      <p:pic>
        <p:nvPicPr>
          <p:cNvPr id="1026" name="Picture 2">
            <a:extLst>
              <a:ext uri="{FF2B5EF4-FFF2-40B4-BE49-F238E27FC236}">
                <a16:creationId xmlns:a16="http://schemas.microsoft.com/office/drawing/2014/main" id="{C7393409-3F9A-4AD9-9EB4-A6F79CDCB9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 t="9337" r="67058" b="30392"/>
          <a:stretch/>
        </p:blipFill>
        <p:spPr bwMode="auto">
          <a:xfrm>
            <a:off x="67118" y="2564904"/>
            <a:ext cx="3132426" cy="22170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538C7B7A-917B-45A7-8CCA-4BD57FF551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675" t="11528" r="33463" b="29620"/>
          <a:stretch/>
        </p:blipFill>
        <p:spPr bwMode="auto">
          <a:xfrm>
            <a:off x="3179646" y="2703606"/>
            <a:ext cx="3096344" cy="20871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D359C8-6B5C-41F8-9014-ACE6A729A2AA}"/>
              </a:ext>
            </a:extLst>
          </p:cNvPr>
          <p:cNvSpPr txBox="1"/>
          <p:nvPr/>
        </p:nvSpPr>
        <p:spPr>
          <a:xfrm>
            <a:off x="971600" y="2459788"/>
            <a:ext cx="1159356" cy="369332"/>
          </a:xfrm>
          <a:prstGeom prst="rect">
            <a:avLst/>
          </a:prstGeom>
          <a:noFill/>
        </p:spPr>
        <p:txBody>
          <a:bodyPr wrap="none" rtlCol="0">
            <a:spAutoFit/>
          </a:bodyPr>
          <a:lstStyle/>
          <a:p>
            <a:r>
              <a:rPr lang="en-US" dirty="0"/>
              <a:t>Too small</a:t>
            </a:r>
          </a:p>
        </p:txBody>
      </p:sp>
      <p:sp>
        <p:nvSpPr>
          <p:cNvPr id="5" name="TextBox 4">
            <a:extLst>
              <a:ext uri="{FF2B5EF4-FFF2-40B4-BE49-F238E27FC236}">
                <a16:creationId xmlns:a16="http://schemas.microsoft.com/office/drawing/2014/main" id="{91B80CC3-DEB1-4344-8288-96033FBE673C}"/>
              </a:ext>
            </a:extLst>
          </p:cNvPr>
          <p:cNvSpPr txBox="1"/>
          <p:nvPr/>
        </p:nvSpPr>
        <p:spPr>
          <a:xfrm>
            <a:off x="323528" y="5076441"/>
            <a:ext cx="3020031" cy="1200329"/>
          </a:xfrm>
          <a:prstGeom prst="rect">
            <a:avLst/>
          </a:prstGeom>
          <a:noFill/>
        </p:spPr>
        <p:txBody>
          <a:bodyPr wrap="square" rtlCol="0">
            <a:spAutoFit/>
          </a:bodyPr>
          <a:lstStyle/>
          <a:p>
            <a:r>
              <a:rPr lang="en-US" dirty="0"/>
              <a:t>If the learning rate is too small, too many updates are required before reaching the minimum</a:t>
            </a:r>
          </a:p>
        </p:txBody>
      </p:sp>
      <p:sp>
        <p:nvSpPr>
          <p:cNvPr id="17" name="TextBox 16">
            <a:extLst>
              <a:ext uri="{FF2B5EF4-FFF2-40B4-BE49-F238E27FC236}">
                <a16:creationId xmlns:a16="http://schemas.microsoft.com/office/drawing/2014/main" id="{C61E9B1E-D82D-42ED-9F6B-77AEDFA93E4B}"/>
              </a:ext>
            </a:extLst>
          </p:cNvPr>
          <p:cNvSpPr txBox="1"/>
          <p:nvPr/>
        </p:nvSpPr>
        <p:spPr>
          <a:xfrm>
            <a:off x="3593864" y="2417925"/>
            <a:ext cx="2287806" cy="369332"/>
          </a:xfrm>
          <a:prstGeom prst="rect">
            <a:avLst/>
          </a:prstGeom>
          <a:noFill/>
        </p:spPr>
        <p:txBody>
          <a:bodyPr wrap="none" rtlCol="0">
            <a:spAutoFit/>
          </a:bodyPr>
          <a:lstStyle/>
          <a:p>
            <a:r>
              <a:rPr lang="en-US" dirty="0"/>
              <a:t>Correct learning rate</a:t>
            </a:r>
          </a:p>
        </p:txBody>
      </p:sp>
      <p:sp>
        <p:nvSpPr>
          <p:cNvPr id="18" name="TextBox 17">
            <a:extLst>
              <a:ext uri="{FF2B5EF4-FFF2-40B4-BE49-F238E27FC236}">
                <a16:creationId xmlns:a16="http://schemas.microsoft.com/office/drawing/2014/main" id="{4C9BE832-4D21-4D2F-9E82-81FAB7D1C821}"/>
              </a:ext>
            </a:extLst>
          </p:cNvPr>
          <p:cNvSpPr txBox="1"/>
          <p:nvPr/>
        </p:nvSpPr>
        <p:spPr>
          <a:xfrm>
            <a:off x="3260267" y="5085263"/>
            <a:ext cx="3015724" cy="1200329"/>
          </a:xfrm>
          <a:prstGeom prst="rect">
            <a:avLst/>
          </a:prstGeom>
          <a:noFill/>
        </p:spPr>
        <p:txBody>
          <a:bodyPr wrap="square" rtlCol="0">
            <a:spAutoFit/>
          </a:bodyPr>
          <a:lstStyle/>
          <a:p>
            <a:r>
              <a:rPr lang="en-US" dirty="0"/>
              <a:t>If the learning rate is correct, in few steps, we smoothly reach the minimum</a:t>
            </a:r>
          </a:p>
        </p:txBody>
      </p:sp>
      <p:pic>
        <p:nvPicPr>
          <p:cNvPr id="15" name="Picture 2">
            <a:extLst>
              <a:ext uri="{FF2B5EF4-FFF2-40B4-BE49-F238E27FC236}">
                <a16:creationId xmlns:a16="http://schemas.microsoft.com/office/drawing/2014/main" id="{52503A7E-0229-48A5-94E4-F1E40A4D32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138" t="11670" b="29017"/>
          <a:stretch/>
        </p:blipFill>
        <p:spPr bwMode="auto">
          <a:xfrm>
            <a:off x="6049640" y="2703606"/>
            <a:ext cx="3096344" cy="210351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7EA1221B-6841-4B6A-880E-56E489DCE96F}"/>
              </a:ext>
            </a:extLst>
          </p:cNvPr>
          <p:cNvSpPr txBox="1"/>
          <p:nvPr/>
        </p:nvSpPr>
        <p:spPr>
          <a:xfrm>
            <a:off x="7133550" y="2474376"/>
            <a:ext cx="928524" cy="369332"/>
          </a:xfrm>
          <a:prstGeom prst="rect">
            <a:avLst/>
          </a:prstGeom>
          <a:noFill/>
        </p:spPr>
        <p:txBody>
          <a:bodyPr wrap="none" rtlCol="0">
            <a:spAutoFit/>
          </a:bodyPr>
          <a:lstStyle/>
          <a:p>
            <a:r>
              <a:rPr lang="en-US" dirty="0"/>
              <a:t>Too big</a:t>
            </a:r>
          </a:p>
        </p:txBody>
      </p:sp>
      <p:sp>
        <p:nvSpPr>
          <p:cNvPr id="25" name="TextBox 24">
            <a:extLst>
              <a:ext uri="{FF2B5EF4-FFF2-40B4-BE49-F238E27FC236}">
                <a16:creationId xmlns:a16="http://schemas.microsoft.com/office/drawing/2014/main" id="{716B1FD2-B176-449F-87BC-09F63CDBC0F8}"/>
              </a:ext>
            </a:extLst>
          </p:cNvPr>
          <p:cNvSpPr txBox="1"/>
          <p:nvPr/>
        </p:nvSpPr>
        <p:spPr>
          <a:xfrm>
            <a:off x="6206249" y="5085263"/>
            <a:ext cx="2937751" cy="923330"/>
          </a:xfrm>
          <a:prstGeom prst="rect">
            <a:avLst/>
          </a:prstGeom>
          <a:noFill/>
        </p:spPr>
        <p:txBody>
          <a:bodyPr wrap="square" rtlCol="0">
            <a:spAutoFit/>
          </a:bodyPr>
          <a:lstStyle/>
          <a:p>
            <a:r>
              <a:rPr lang="en-US" dirty="0"/>
              <a:t>If the learning rate too big, we can overshoot the target, or even diverge </a:t>
            </a:r>
          </a:p>
        </p:txBody>
      </p:sp>
      <p:sp>
        <p:nvSpPr>
          <p:cNvPr id="4" name="TextBox 4">
            <a:extLst>
              <a:ext uri="{FF2B5EF4-FFF2-40B4-BE49-F238E27FC236}">
                <a16:creationId xmlns:a16="http://schemas.microsoft.com/office/drawing/2014/main" id="{93B08EC4-8F4D-854F-9B17-AEC0031BD3D9}"/>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85006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7" grpId="0"/>
      <p:bldP spid="18"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Gradient descend – learning rate </a:t>
            </a:r>
            <a:endParaRPr lang="en-GB" dirty="0"/>
          </a:p>
        </p:txBody>
      </p:sp>
      <p:sp>
        <p:nvSpPr>
          <p:cNvPr id="5" name="Title 1">
            <a:extLst>
              <a:ext uri="{FF2B5EF4-FFF2-40B4-BE49-F238E27FC236}">
                <a16:creationId xmlns:a16="http://schemas.microsoft.com/office/drawing/2014/main" id="{6589361C-BFD6-43EA-A87B-A746E10B93D6}"/>
              </a:ext>
            </a:extLst>
          </p:cNvPr>
          <p:cNvSpPr txBox="1">
            <a:spLocks/>
          </p:cNvSpPr>
          <p:nvPr/>
        </p:nvSpPr>
        <p:spPr bwMode="auto">
          <a:xfrm>
            <a:off x="206936" y="824449"/>
            <a:ext cx="8640960"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algn="l"/>
            <a:r>
              <a:rPr lang="en-US" sz="2000" dirty="0">
                <a:latin typeface="+mj-lt"/>
              </a:rPr>
              <a:t>Notice that as we get closer to the minimum, the gradient will naturally become smaller and smaller, as the function tends to flatten out.</a:t>
            </a:r>
          </a:p>
        </p:txBody>
      </p:sp>
      <p:pic>
        <p:nvPicPr>
          <p:cNvPr id="2050" name="Picture 2" descr="Gradient Descent Neural Network">
            <a:extLst>
              <a:ext uri="{FF2B5EF4-FFF2-40B4-BE49-F238E27FC236}">
                <a16:creationId xmlns:a16="http://schemas.microsoft.com/office/drawing/2014/main" id="{5A302BD9-092C-44A8-A7DE-6C832F789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772816"/>
            <a:ext cx="6408125" cy="39943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7CA5072F-C8B2-49EA-AE17-B46FB2B14143}"/>
              </a:ext>
            </a:extLst>
          </p:cNvPr>
          <p:cNvSpPr txBox="1">
            <a:spLocks/>
          </p:cNvSpPr>
          <p:nvPr/>
        </p:nvSpPr>
        <p:spPr bwMode="auto">
          <a:xfrm>
            <a:off x="251520" y="5511909"/>
            <a:ext cx="8640960"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algn="l"/>
            <a:r>
              <a:rPr lang="en-US" sz="2000" dirty="0">
                <a:latin typeface="+mj-lt"/>
              </a:rPr>
              <a:t>Thus, with a correct choice of the learning rate, we should converge without overshooting. </a:t>
            </a:r>
          </a:p>
        </p:txBody>
      </p:sp>
      <p:sp>
        <p:nvSpPr>
          <p:cNvPr id="2" name="TextBox 4">
            <a:extLst>
              <a:ext uri="{FF2B5EF4-FFF2-40B4-BE49-F238E27FC236}">
                <a16:creationId xmlns:a16="http://schemas.microsoft.com/office/drawing/2014/main" id="{C943D988-649E-0245-D715-7CD89393F461}"/>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385953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Supervised learning – classification problems</a:t>
            </a:r>
            <a:endParaRPr lang="en-GB" dirty="0"/>
          </a:p>
        </p:txBody>
      </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6589361C-BFD6-43EA-A87B-A746E10B93D6}"/>
                  </a:ext>
                </a:extLst>
              </p:cNvPr>
              <p:cNvSpPr txBox="1">
                <a:spLocks/>
              </p:cNvSpPr>
              <p:nvPr/>
            </p:nvSpPr>
            <p:spPr bwMode="auto">
              <a:xfrm>
                <a:off x="323528" y="1052736"/>
                <a:ext cx="8352928" cy="36724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lnSpcReduction="100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marL="342900" indent="-342900" algn="l">
                  <a:buFont typeface="Arial" panose="020B0604020202020204" pitchFamily="34" charset="0"/>
                  <a:buChar char="•"/>
                </a:pPr>
                <a:r>
                  <a:rPr lang="en-US" sz="2000" dirty="0"/>
                  <a:t>What do we do in case we want to assign a label to every input sample </a:t>
                </a:r>
                <a14:m>
                  <m:oMath xmlns:m="http://schemas.openxmlformats.org/officeDocument/2006/math">
                    <m:r>
                      <a:rPr lang="en-US" sz="2000" b="1" i="1" smtClean="0">
                        <a:latin typeface="Cambria Math" panose="02040503050406030204" pitchFamily="18" charset="0"/>
                      </a:rPr>
                      <m:t>𝒙</m:t>
                    </m:r>
                  </m:oMath>
                </a14:m>
                <a:r>
                  <a:rPr lang="en-US" sz="2000" dirty="0"/>
                  <a:t>?</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In this case, the variable </a:t>
                </a:r>
                <a14:m>
                  <m:oMath xmlns:m="http://schemas.openxmlformats.org/officeDocument/2006/math">
                    <m:r>
                      <a:rPr lang="en-US" sz="2000" b="1" i="1" smtClean="0">
                        <a:latin typeface="Cambria Math" panose="02040503050406030204" pitchFamily="18" charset="0"/>
                      </a:rPr>
                      <m:t>𝒚</m:t>
                    </m:r>
                  </m:oMath>
                </a14:m>
                <a:r>
                  <a:rPr lang="en-US" sz="2000" dirty="0"/>
                  <a:t> that we are going to predict is discrete-valued, and it represents the class </a:t>
                </a:r>
                <a14:m>
                  <m:oMath xmlns:m="http://schemas.openxmlformats.org/officeDocument/2006/math">
                    <m:r>
                      <a:rPr lang="en-US" sz="2000" b="1" i="1">
                        <a:latin typeface="Cambria Math" panose="02040503050406030204" pitchFamily="18" charset="0"/>
                      </a:rPr>
                      <m:t>𝒙</m:t>
                    </m:r>
                  </m:oMath>
                </a14:m>
                <a:r>
                  <a:rPr lang="en-US" sz="2000" dirty="0"/>
                  <a:t> belongs to. </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We can reuse many of the concepts already introduced</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Example, </a:t>
                </a:r>
                <a14:m>
                  <m:oMath xmlns:m="http://schemas.openxmlformats.org/officeDocument/2006/math">
                    <m:r>
                      <a:rPr lang="en-US" sz="2000" b="1" i="1">
                        <a:latin typeface="Cambria Math" panose="02040503050406030204" pitchFamily="18" charset="0"/>
                      </a:rPr>
                      <m:t>𝒙</m:t>
                    </m:r>
                  </m:oMath>
                </a14:m>
                <a:r>
                  <a:rPr lang="en-US" sz="2000" dirty="0"/>
                  <a:t> is a picture and </a:t>
                </a:r>
                <a14:m>
                  <m:oMath xmlns:m="http://schemas.openxmlformats.org/officeDocument/2006/math">
                    <m:r>
                      <a:rPr lang="en-US" sz="2000" b="1" i="1">
                        <a:latin typeface="Cambria Math" panose="02040503050406030204" pitchFamily="18" charset="0"/>
                      </a:rPr>
                      <m:t>𝒚</m:t>
                    </m:r>
                    <m:r>
                      <a:rPr lang="en-US" sz="2000" b="1" i="1">
                        <a:latin typeface="Cambria Math" panose="02040503050406030204" pitchFamily="18" charset="0"/>
                      </a:rPr>
                      <m:t>∈</m:t>
                    </m:r>
                    <m:d>
                      <m:dPr>
                        <m:begChr m:val="{"/>
                        <m:endChr m:val="}"/>
                        <m:ctrlPr>
                          <a:rPr lang="en-US" sz="2000" b="1" i="1">
                            <a:latin typeface="Cambria Math" panose="02040503050406030204" pitchFamily="18" charset="0"/>
                          </a:rPr>
                        </m:ctrlPr>
                      </m:dPr>
                      <m:e>
                        <m:r>
                          <a:rPr lang="en-US" sz="2000" b="1" i="1">
                            <a:latin typeface="Cambria Math" panose="02040503050406030204" pitchFamily="18" charset="0"/>
                          </a:rPr>
                          <m:t>0,1,2</m:t>
                        </m:r>
                      </m:e>
                    </m:d>
                  </m:oMath>
                </a14:m>
                <a:r>
                  <a:rPr lang="en-US" sz="2000" dirty="0"/>
                  <a:t>, where 0 stands for “dog”, 1 for “cat”, 2 for “human”</a:t>
                </a:r>
              </a:p>
              <a:p>
                <a:pPr algn="l"/>
                <a:endParaRPr lang="en-US" sz="2000" dirty="0"/>
              </a:p>
              <a:p>
                <a:pPr algn="l"/>
                <a:endParaRPr lang="en-US" sz="2000" dirty="0"/>
              </a:p>
              <a:p>
                <a:pPr algn="l"/>
                <a:endParaRPr lang="en-US" sz="2000" dirty="0"/>
              </a:p>
              <a:p>
                <a:pPr algn="l"/>
                <a:r>
                  <a:rPr lang="en-US" sz="2000" dirty="0"/>
                  <a:t>  </a:t>
                </a:r>
                <a:endParaRPr lang="en-US" sz="2000" dirty="0">
                  <a:latin typeface="+mj-lt"/>
                </a:endParaRPr>
              </a:p>
            </p:txBody>
          </p:sp>
        </mc:Choice>
        <mc:Fallback xmlns="">
          <p:sp>
            <p:nvSpPr>
              <p:cNvPr id="5" name="Title 1">
                <a:extLst>
                  <a:ext uri="{FF2B5EF4-FFF2-40B4-BE49-F238E27FC236}">
                    <a16:creationId xmlns:a16="http://schemas.microsoft.com/office/drawing/2014/main" id="{6589361C-BFD6-43EA-A87B-A746E10B93D6}"/>
                  </a:ext>
                </a:extLst>
              </p:cNvPr>
              <p:cNvSpPr txBox="1">
                <a:spLocks noRot="1" noChangeAspect="1" noMove="1" noResize="1" noEditPoints="1" noAdjustHandles="1" noChangeArrowheads="1" noChangeShapeType="1" noTextEdit="1"/>
              </p:cNvSpPr>
              <p:nvPr/>
            </p:nvSpPr>
            <p:spPr bwMode="auto">
              <a:xfrm>
                <a:off x="323528" y="1052736"/>
                <a:ext cx="8352928" cy="3672408"/>
              </a:xfrm>
              <a:prstGeom prst="rect">
                <a:avLst/>
              </a:prstGeom>
              <a:blipFill>
                <a:blip r:embed="rId3"/>
                <a:stretch>
                  <a:fillRect l="-657" t="-1661"/>
                </a:stretch>
              </a:blipFill>
              <a:ln w="9525">
                <a:noFill/>
                <a:miter lim="800000"/>
                <a:headEnd/>
                <a:tailEnd/>
              </a:ln>
            </p:spPr>
            <p:txBody>
              <a:bodyPr/>
              <a:lstStyle/>
              <a:p>
                <a:r>
                  <a:rPr lang="en-US">
                    <a:noFill/>
                  </a:rPr>
                  <a:t> </a:t>
                </a:r>
              </a:p>
            </p:txBody>
          </p:sp>
        </mc:Fallback>
      </mc:AlternateContent>
      <p:pic>
        <p:nvPicPr>
          <p:cNvPr id="2052" name="Picture 4" descr="Here are the cutest cat videos to get you through quarantine ...">
            <a:extLst>
              <a:ext uri="{FF2B5EF4-FFF2-40B4-BE49-F238E27FC236}">
                <a16:creationId xmlns:a16="http://schemas.microsoft.com/office/drawing/2014/main" id="{7CECF517-3ADB-402D-ABEA-17144B3AED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842962"/>
            <a:ext cx="3275856" cy="222200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05841B9B-3B44-49F3-A42A-B85C43AE6522}"/>
              </a:ext>
            </a:extLst>
          </p:cNvPr>
          <p:cNvCxnSpPr>
            <a:stCxn id="2052" idx="3"/>
          </p:cNvCxnSpPr>
          <p:nvPr/>
        </p:nvCxnSpPr>
        <p:spPr>
          <a:xfrm>
            <a:off x="3887416" y="4953967"/>
            <a:ext cx="1096288"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936829B-BBF6-4BBC-AC7D-9EEFBA81028D}"/>
                  </a:ext>
                </a:extLst>
              </p:cNvPr>
              <p:cNvSpPr/>
              <p:nvPr/>
            </p:nvSpPr>
            <p:spPr>
              <a:xfrm>
                <a:off x="5063264" y="4769300"/>
                <a:ext cx="8258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𝒚</m:t>
                      </m:r>
                      <m:r>
                        <a:rPr lang="en-US" b="1" i="1" smtClean="0">
                          <a:latin typeface="Cambria Math" panose="02040503050406030204" pitchFamily="18" charset="0"/>
                        </a:rPr>
                        <m:t>=</m:t>
                      </m:r>
                      <m:r>
                        <a:rPr lang="en-US" b="1" i="1" smtClean="0">
                          <a:latin typeface="Cambria Math" panose="02040503050406030204" pitchFamily="18" charset="0"/>
                        </a:rPr>
                        <m:t>𝟏</m:t>
                      </m:r>
                    </m:oMath>
                  </m:oMathPara>
                </a14:m>
                <a:endParaRPr lang="en-US" dirty="0"/>
              </a:p>
            </p:txBody>
          </p:sp>
        </mc:Choice>
        <mc:Fallback xmlns="">
          <p:sp>
            <p:nvSpPr>
              <p:cNvPr id="10" name="Rectangle 9">
                <a:extLst>
                  <a:ext uri="{FF2B5EF4-FFF2-40B4-BE49-F238E27FC236}">
                    <a16:creationId xmlns:a16="http://schemas.microsoft.com/office/drawing/2014/main" id="{8936829B-BBF6-4BBC-AC7D-9EEFBA81028D}"/>
                  </a:ext>
                </a:extLst>
              </p:cNvPr>
              <p:cNvSpPr>
                <a:spLocks noRot="1" noChangeAspect="1" noMove="1" noResize="1" noEditPoints="1" noAdjustHandles="1" noChangeArrowheads="1" noChangeShapeType="1" noTextEdit="1"/>
              </p:cNvSpPr>
              <p:nvPr/>
            </p:nvSpPr>
            <p:spPr>
              <a:xfrm>
                <a:off x="5063264" y="4769300"/>
                <a:ext cx="825867" cy="369332"/>
              </a:xfrm>
              <a:prstGeom prst="rect">
                <a:avLst/>
              </a:prstGeom>
              <a:blipFill>
                <a:blip r:embed="rId5"/>
                <a:stretch>
                  <a:fillRect b="-8197"/>
                </a:stretch>
              </a:blipFill>
            </p:spPr>
            <p:txBody>
              <a:bodyPr/>
              <a:lstStyle/>
              <a:p>
                <a:r>
                  <a:rPr lang="en-US">
                    <a:noFill/>
                  </a:rPr>
                  <a:t> </a:t>
                </a:r>
              </a:p>
            </p:txBody>
          </p:sp>
        </mc:Fallback>
      </mc:AlternateContent>
      <p:sp>
        <p:nvSpPr>
          <p:cNvPr id="2" name="TextBox 4">
            <a:extLst>
              <a:ext uri="{FF2B5EF4-FFF2-40B4-BE49-F238E27FC236}">
                <a16:creationId xmlns:a16="http://schemas.microsoft.com/office/drawing/2014/main" id="{4648C3A6-6E81-09BB-798A-F1A11D88AC4E}"/>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61856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Classification problems – linear regression</a:t>
            </a:r>
            <a:endParaRPr lang="en-GB" dirty="0"/>
          </a:p>
        </p:txBody>
      </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6589361C-BFD6-43EA-A87B-A746E10B93D6}"/>
                  </a:ext>
                </a:extLst>
              </p:cNvPr>
              <p:cNvSpPr txBox="1">
                <a:spLocks/>
              </p:cNvSpPr>
              <p:nvPr/>
            </p:nvSpPr>
            <p:spPr bwMode="auto">
              <a:xfrm>
                <a:off x="254668" y="865021"/>
                <a:ext cx="4464496" cy="3999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marL="342900" indent="-342900" algn="l">
                  <a:buFont typeface="Arial" panose="020B0604020202020204" pitchFamily="34" charset="0"/>
                  <a:buChar char="•"/>
                </a:pPr>
                <a:r>
                  <a:rPr lang="en-US" sz="2000" dirty="0"/>
                  <a:t>We will focus on a binary classification problem (with only two classes)</a:t>
                </a:r>
              </a:p>
              <a:p>
                <a:pPr marL="342900" indent="-342900" algn="l">
                  <a:buFont typeface="Arial" panose="020B0604020202020204" pitchFamily="34" charset="0"/>
                  <a:buChar char="•"/>
                </a:pPr>
                <a:r>
                  <a:rPr lang="en-US" sz="2000" dirty="0"/>
                  <a:t>At first, we can apply linear regression to this dataset by fitting a straight line</a:t>
                </a:r>
              </a:p>
              <a:p>
                <a:pPr marL="342900" indent="-342900" algn="l">
                  <a:buFont typeface="Arial" panose="020B0604020202020204" pitchFamily="34" charset="0"/>
                  <a:buChar char="•"/>
                </a:pPr>
                <a:r>
                  <a:rPr lang="en-US" sz="2000" dirty="0"/>
                  <a:t>In this example, we will end up with this decision rule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i="1" smtClean="0">
                            <a:latin typeface="Cambria Math" panose="02040503050406030204" pitchFamily="18" charset="0"/>
                            <a:ea typeface="Cambria Math" panose="02040503050406030204" pitchFamily="18" charset="0"/>
                          </a:rPr>
                          <m:t>𝜃</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a14:m>
                <a:r>
                  <a:rPr lang="en-US" sz="2000" dirty="0"/>
                  <a:t>. </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p:txBody>
          </p:sp>
        </mc:Choice>
        <mc:Fallback xmlns="">
          <p:sp>
            <p:nvSpPr>
              <p:cNvPr id="5" name="Title 1">
                <a:extLst>
                  <a:ext uri="{FF2B5EF4-FFF2-40B4-BE49-F238E27FC236}">
                    <a16:creationId xmlns:a16="http://schemas.microsoft.com/office/drawing/2014/main" id="{6589361C-BFD6-43EA-A87B-A746E10B93D6}"/>
                  </a:ext>
                </a:extLst>
              </p:cNvPr>
              <p:cNvSpPr txBox="1">
                <a:spLocks noRot="1" noChangeAspect="1" noMove="1" noResize="1" noEditPoints="1" noAdjustHandles="1" noChangeArrowheads="1" noChangeShapeType="1" noTextEdit="1"/>
              </p:cNvSpPr>
              <p:nvPr/>
            </p:nvSpPr>
            <p:spPr bwMode="auto">
              <a:xfrm>
                <a:off x="254668" y="865021"/>
                <a:ext cx="4464496" cy="3999372"/>
              </a:xfrm>
              <a:prstGeom prst="rect">
                <a:avLst/>
              </a:prstGeom>
              <a:blipFill>
                <a:blip r:embed="rId3"/>
                <a:stretch>
                  <a:fillRect l="-1230" r="-2322"/>
                </a:stretch>
              </a:blipFill>
              <a:ln w="9525">
                <a:noFill/>
                <a:miter lim="800000"/>
                <a:headEnd/>
                <a:tailEnd/>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228A1A78-B264-4071-B837-D08F67B54191}"/>
              </a:ext>
            </a:extLst>
          </p:cNvPr>
          <p:cNvPicPr>
            <a:picLocks noChangeAspect="1"/>
          </p:cNvPicPr>
          <p:nvPr/>
        </p:nvPicPr>
        <p:blipFill>
          <a:blip r:embed="rId4"/>
          <a:stretch>
            <a:fillRect/>
          </a:stretch>
        </p:blipFill>
        <p:spPr>
          <a:xfrm>
            <a:off x="4355976" y="2276872"/>
            <a:ext cx="4464496" cy="3351300"/>
          </a:xfrm>
          <a:prstGeom prst="rect">
            <a:avLst/>
          </a:prstGeom>
        </p:spPr>
      </p:pic>
      <p:cxnSp>
        <p:nvCxnSpPr>
          <p:cNvPr id="3" name="Straight Connector 2">
            <a:extLst>
              <a:ext uri="{FF2B5EF4-FFF2-40B4-BE49-F238E27FC236}">
                <a16:creationId xmlns:a16="http://schemas.microsoft.com/office/drawing/2014/main" id="{AADA7A19-0E36-4E6E-8F2F-8D0ECB6F6339}"/>
              </a:ext>
            </a:extLst>
          </p:cNvPr>
          <p:cNvCxnSpPr>
            <a:cxnSpLocks/>
          </p:cNvCxnSpPr>
          <p:nvPr/>
        </p:nvCxnSpPr>
        <p:spPr>
          <a:xfrm flipV="1">
            <a:off x="4932040" y="3140968"/>
            <a:ext cx="3240360" cy="2088232"/>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C0542B8-50AE-4D80-B13F-B863946B4C62}"/>
              </a:ext>
            </a:extLst>
          </p:cNvPr>
          <p:cNvCxnSpPr>
            <a:cxnSpLocks/>
          </p:cNvCxnSpPr>
          <p:nvPr/>
        </p:nvCxnSpPr>
        <p:spPr>
          <a:xfrm>
            <a:off x="3131840" y="3429000"/>
            <a:ext cx="3312368" cy="7200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A3C8D1A-F590-4034-9E82-83F55022630C}"/>
                  </a:ext>
                </a:extLst>
              </p:cNvPr>
              <p:cNvSpPr txBox="1"/>
              <p:nvPr/>
            </p:nvSpPr>
            <p:spPr>
              <a:xfrm>
                <a:off x="539552" y="3999683"/>
                <a:ext cx="4032448" cy="2062103"/>
              </a:xfrm>
              <a:prstGeom prst="rect">
                <a:avLst/>
              </a:prstGeom>
              <a:noFill/>
            </p:spPr>
            <p:txBody>
              <a:bodyPr wrap="square" rtlCol="0">
                <a:spAutoFit/>
              </a:bodyPr>
              <a:lstStyle/>
              <a:p>
                <a:r>
                  <a:rPr lang="en-US" dirty="0"/>
                  <a:t>One solution is to insert a threshold to output of the regression. </a:t>
                </a:r>
              </a:p>
              <a:p>
                <a:endParaRPr lang="en-US" dirty="0"/>
              </a:p>
              <a:p>
                <a:pPr marL="285750" indent="-285750">
                  <a:buFont typeface="Arial" panose="020B0604020202020204" pitchFamily="34" charset="0"/>
                  <a:buChar char="•"/>
                </a:pPr>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ea typeface="Cambria Math" panose="02040503050406030204" pitchFamily="18" charset="0"/>
                          </a:rPr>
                          <m:t>𝜃</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m:t>
                    </m:r>
                    <m:r>
                      <m:rPr>
                        <m:sty m:val="p"/>
                      </m:rPr>
                      <a:rPr lang="en-US" b="0" i="0" smtClean="0">
                        <a:latin typeface="Cambria Math" panose="02040503050406030204" pitchFamily="18" charset="0"/>
                      </a:rPr>
                      <m:t>th</m:t>
                    </m:r>
                  </m:oMath>
                </a14:m>
                <a:r>
                  <a:rPr lang="en-US" dirty="0"/>
                  <a:t>, predict 1</a:t>
                </a:r>
              </a:p>
              <a:p>
                <a:pPr marL="285750" indent="-285750">
                  <a:buFont typeface="Arial" panose="020B0604020202020204" pitchFamily="34" charset="0"/>
                  <a:buChar char="•"/>
                </a:pPr>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ea typeface="Cambria Math" panose="02040503050406030204" pitchFamily="18" charset="0"/>
                          </a:rPr>
                          <m:t>𝜃</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𝑥</m:t>
                        </m:r>
                      </m:e>
                    </m:d>
                    <m:r>
                      <a:rPr lang="en-US" b="0" i="0" smtClean="0">
                        <a:latin typeface="Cambria Math" panose="02040503050406030204" pitchFamily="18" charset="0"/>
                      </a:rPr>
                      <m:t>&lt;</m:t>
                    </m:r>
                    <m:r>
                      <m:rPr>
                        <m:sty m:val="p"/>
                      </m:rPr>
                      <a:rPr lang="en-US" b="0" i="0" smtClean="0">
                        <a:latin typeface="Cambria Math" panose="02040503050406030204" pitchFamily="18" charset="0"/>
                      </a:rPr>
                      <m:t>th</m:t>
                    </m:r>
                  </m:oMath>
                </a14:m>
                <a:r>
                  <a:rPr lang="en-US" dirty="0"/>
                  <a:t>, predict 0 </a:t>
                </a:r>
              </a:p>
              <a:p>
                <a:endParaRPr lang="en-US" dirty="0"/>
              </a:p>
              <a:p>
                <a:endParaRPr lang="en-US" dirty="0"/>
              </a:p>
            </p:txBody>
          </p:sp>
        </mc:Choice>
        <mc:Fallback xmlns="">
          <p:sp>
            <p:nvSpPr>
              <p:cNvPr id="12" name="TextBox 11">
                <a:extLst>
                  <a:ext uri="{FF2B5EF4-FFF2-40B4-BE49-F238E27FC236}">
                    <a16:creationId xmlns:a16="http://schemas.microsoft.com/office/drawing/2014/main" id="{1A3C8D1A-F590-4034-9E82-83F55022630C}"/>
                  </a:ext>
                </a:extLst>
              </p:cNvPr>
              <p:cNvSpPr txBox="1">
                <a:spLocks noRot="1" noChangeAspect="1" noMove="1" noResize="1" noEditPoints="1" noAdjustHandles="1" noChangeArrowheads="1" noChangeShapeType="1" noTextEdit="1"/>
              </p:cNvSpPr>
              <p:nvPr/>
            </p:nvSpPr>
            <p:spPr>
              <a:xfrm>
                <a:off x="539552" y="3999683"/>
                <a:ext cx="4032448" cy="2062103"/>
              </a:xfrm>
              <a:prstGeom prst="rect">
                <a:avLst/>
              </a:prstGeom>
              <a:blipFill>
                <a:blip r:embed="rId5"/>
                <a:stretch>
                  <a:fillRect l="-1362" t="-1479" r="-2572"/>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D7A6F263-8930-45E9-9AC1-F44208F1058F}"/>
              </a:ext>
            </a:extLst>
          </p:cNvPr>
          <p:cNvCxnSpPr>
            <a:cxnSpLocks/>
          </p:cNvCxnSpPr>
          <p:nvPr/>
        </p:nvCxnSpPr>
        <p:spPr>
          <a:xfrm>
            <a:off x="4932040" y="4365104"/>
            <a:ext cx="3528392" cy="0"/>
          </a:xfrm>
          <a:prstGeom prst="line">
            <a:avLst/>
          </a:prstGeom>
          <a:ln w="730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182989D-020B-4B70-B0EB-F95B903C4417}"/>
              </a:ext>
            </a:extLst>
          </p:cNvPr>
          <p:cNvCxnSpPr/>
          <p:nvPr/>
        </p:nvCxnSpPr>
        <p:spPr>
          <a:xfrm>
            <a:off x="6228184" y="4401891"/>
            <a:ext cx="0" cy="827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4">
            <a:extLst>
              <a:ext uri="{FF2B5EF4-FFF2-40B4-BE49-F238E27FC236}">
                <a16:creationId xmlns:a16="http://schemas.microsoft.com/office/drawing/2014/main" id="{6413B6AD-59AE-2802-37E5-17CD9CB5F2CB}"/>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4959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Classification problems – linear regression</a:t>
            </a:r>
            <a:endParaRPr lang="en-GB" dirty="0"/>
          </a:p>
        </p:txBody>
      </p:sp>
      <p:pic>
        <p:nvPicPr>
          <p:cNvPr id="8" name="Picture 7">
            <a:extLst>
              <a:ext uri="{FF2B5EF4-FFF2-40B4-BE49-F238E27FC236}">
                <a16:creationId xmlns:a16="http://schemas.microsoft.com/office/drawing/2014/main" id="{228A1A78-B264-4071-B837-D08F67B54191}"/>
              </a:ext>
            </a:extLst>
          </p:cNvPr>
          <p:cNvPicPr>
            <a:picLocks noChangeAspect="1"/>
          </p:cNvPicPr>
          <p:nvPr/>
        </p:nvPicPr>
        <p:blipFill>
          <a:blip r:embed="rId3"/>
          <a:stretch>
            <a:fillRect/>
          </a:stretch>
        </p:blipFill>
        <p:spPr>
          <a:xfrm>
            <a:off x="3995936" y="2348881"/>
            <a:ext cx="4412632" cy="3312368"/>
          </a:xfrm>
          <a:prstGeom prst="rect">
            <a:avLst/>
          </a:prstGeom>
        </p:spPr>
      </p:pic>
      <p:cxnSp>
        <p:nvCxnSpPr>
          <p:cNvPr id="3" name="Straight Connector 2">
            <a:extLst>
              <a:ext uri="{FF2B5EF4-FFF2-40B4-BE49-F238E27FC236}">
                <a16:creationId xmlns:a16="http://schemas.microsoft.com/office/drawing/2014/main" id="{AADA7A19-0E36-4E6E-8F2F-8D0ECB6F6339}"/>
              </a:ext>
            </a:extLst>
          </p:cNvPr>
          <p:cNvCxnSpPr>
            <a:cxnSpLocks/>
          </p:cNvCxnSpPr>
          <p:nvPr/>
        </p:nvCxnSpPr>
        <p:spPr>
          <a:xfrm flipV="1">
            <a:off x="4932040" y="3861047"/>
            <a:ext cx="3600400" cy="1368153"/>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9AF6A82-AEDD-4BBD-AB62-C5FF83A96843}"/>
              </a:ext>
            </a:extLst>
          </p:cNvPr>
          <p:cNvCxnSpPr>
            <a:cxnSpLocks/>
          </p:cNvCxnSpPr>
          <p:nvPr/>
        </p:nvCxnSpPr>
        <p:spPr>
          <a:xfrm>
            <a:off x="7596336" y="5301208"/>
            <a:ext cx="154766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9EF0C8F5-2837-4B50-8A15-86867371E295}"/>
              </a:ext>
            </a:extLst>
          </p:cNvPr>
          <p:cNvSpPr/>
          <p:nvPr/>
        </p:nvSpPr>
        <p:spPr>
          <a:xfrm>
            <a:off x="8820472" y="5265208"/>
            <a:ext cx="72008" cy="7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167EAC1-3A14-42E2-9FB9-9981F6ABB207}"/>
              </a:ext>
            </a:extLst>
          </p:cNvPr>
          <p:cNvSpPr txBox="1">
            <a:spLocks/>
          </p:cNvSpPr>
          <p:nvPr/>
        </p:nvSpPr>
        <p:spPr bwMode="auto">
          <a:xfrm>
            <a:off x="227080" y="1375699"/>
            <a:ext cx="4293056" cy="3036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marL="342900" indent="-342900" algn="l">
              <a:buFont typeface="Arial" panose="020B0604020202020204" pitchFamily="34" charset="0"/>
              <a:buChar char="•"/>
            </a:pPr>
            <a:r>
              <a:rPr lang="en-US" sz="2000" dirty="0">
                <a:latin typeface="+mj-lt"/>
              </a:rPr>
              <a:t>Let’s now add a new data sample, belonging to class 1. </a:t>
            </a:r>
          </a:p>
          <a:p>
            <a:pPr marL="342900" indent="-342900" algn="l">
              <a:buFont typeface="Arial" panose="020B0604020202020204" pitchFamily="34" charset="0"/>
              <a:buChar char="•"/>
            </a:pPr>
            <a:r>
              <a:rPr lang="en-US" sz="2000" dirty="0"/>
              <a:t>Again, we fit a straight line</a:t>
            </a:r>
          </a:p>
          <a:p>
            <a:pPr marL="342900" indent="-342900" algn="l">
              <a:buFont typeface="Arial" panose="020B0604020202020204" pitchFamily="34" charset="0"/>
              <a:buChar char="•"/>
            </a:pPr>
            <a:endParaRPr lang="en-US" sz="2000" dirty="0">
              <a:latin typeface="+mj-lt"/>
            </a:endParaRP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latin typeface="+mj-lt"/>
            </a:endParaRPr>
          </a:p>
          <a:p>
            <a:pPr marL="342900" indent="-342900" algn="l">
              <a:buFont typeface="Arial" panose="020B0604020202020204" pitchFamily="34" charset="0"/>
              <a:buChar char="•"/>
            </a:pPr>
            <a:r>
              <a:rPr lang="en-US" sz="2000" dirty="0"/>
              <a:t>Now, if we fix the threshold at 0.5 as we did before, we get plenty of misclassifications!</a:t>
            </a:r>
          </a:p>
          <a:p>
            <a:pPr marL="342900" indent="-342900" algn="l">
              <a:buFont typeface="Arial" panose="020B0604020202020204" pitchFamily="34" charset="0"/>
              <a:buChar char="•"/>
            </a:pPr>
            <a:endParaRPr lang="en-US" sz="2000" dirty="0">
              <a:latin typeface="+mj-lt"/>
            </a:endParaRPr>
          </a:p>
          <a:p>
            <a:pPr marL="342900" indent="-342900" algn="l">
              <a:buFont typeface="Arial" panose="020B0604020202020204" pitchFamily="34" charset="0"/>
              <a:buChar char="•"/>
            </a:pPr>
            <a:r>
              <a:rPr lang="en-US" sz="2000" dirty="0"/>
              <a:t>Applying linear regression to a classification problem is often not a good idea</a:t>
            </a:r>
            <a:endParaRPr lang="en-US" sz="2000" dirty="0">
              <a:latin typeface="+mj-lt"/>
            </a:endParaRPr>
          </a:p>
          <a:p>
            <a:pPr marL="342900" indent="-342900" algn="l">
              <a:buFont typeface="Arial" panose="020B0604020202020204" pitchFamily="34" charset="0"/>
              <a:buChar char="•"/>
            </a:pPr>
            <a:endParaRPr lang="en-US" sz="2000" dirty="0">
              <a:latin typeface="+mj-lt"/>
            </a:endParaRPr>
          </a:p>
        </p:txBody>
      </p:sp>
      <p:cxnSp>
        <p:nvCxnSpPr>
          <p:cNvPr id="16" name="Straight Connector 15">
            <a:extLst>
              <a:ext uri="{FF2B5EF4-FFF2-40B4-BE49-F238E27FC236}">
                <a16:creationId xmlns:a16="http://schemas.microsoft.com/office/drawing/2014/main" id="{E0D92F60-7850-4F98-82B8-A8F598ADF5C2}"/>
              </a:ext>
            </a:extLst>
          </p:cNvPr>
          <p:cNvCxnSpPr>
            <a:cxnSpLocks/>
          </p:cNvCxnSpPr>
          <p:nvPr/>
        </p:nvCxnSpPr>
        <p:spPr>
          <a:xfrm>
            <a:off x="4572000" y="4350360"/>
            <a:ext cx="3528392" cy="0"/>
          </a:xfrm>
          <a:prstGeom prst="line">
            <a:avLst/>
          </a:prstGeom>
          <a:ln w="730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41D0820-88E6-4ABE-A804-AA370FB54006}"/>
              </a:ext>
            </a:extLst>
          </p:cNvPr>
          <p:cNvCxnSpPr/>
          <p:nvPr/>
        </p:nvCxnSpPr>
        <p:spPr>
          <a:xfrm>
            <a:off x="7236296" y="4401891"/>
            <a:ext cx="0" cy="827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4">
            <a:extLst>
              <a:ext uri="{FF2B5EF4-FFF2-40B4-BE49-F238E27FC236}">
                <a16:creationId xmlns:a16="http://schemas.microsoft.com/office/drawing/2014/main" id="{CBA10080-21DF-B487-BCB8-BA91E51ECD46}"/>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50149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E7F4F-7D89-42FD-BE93-569FD74C9816}"/>
              </a:ext>
            </a:extLst>
          </p:cNvPr>
          <p:cNvSpPr txBox="1">
            <a:spLocks/>
          </p:cNvSpPr>
          <p:nvPr/>
        </p:nvSpPr>
        <p:spPr bwMode="auto">
          <a:xfrm>
            <a:off x="450000" y="116632"/>
            <a:ext cx="8244000" cy="7435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US" dirty="0"/>
              <a:t>What’s Machine Learning?</a:t>
            </a:r>
            <a:endParaRPr lang="en-US" sz="2000" kern="0" dirty="0"/>
          </a:p>
        </p:txBody>
      </p:sp>
      <p:pic>
        <p:nvPicPr>
          <p:cNvPr id="1026" name="Picture 2" descr="CAS in Big Data and Machine Learning | digitalswitzerland">
            <a:extLst>
              <a:ext uri="{FF2B5EF4-FFF2-40B4-BE49-F238E27FC236}">
                <a16:creationId xmlns:a16="http://schemas.microsoft.com/office/drawing/2014/main" id="{E96D325D-66C2-4A29-9A00-FBBBC291F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809" y="2696741"/>
            <a:ext cx="3201191" cy="19789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89FFB39-4408-489F-8D49-A8B6238D1CE6}"/>
              </a:ext>
            </a:extLst>
          </p:cNvPr>
          <p:cNvSpPr>
            <a:spLocks noGrp="1" noChangeArrowheads="1"/>
          </p:cNvSpPr>
          <p:nvPr/>
        </p:nvSpPr>
        <p:spPr bwMode="auto">
          <a:xfrm>
            <a:off x="179512" y="1628800"/>
            <a:ext cx="568863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20000"/>
              </a:spcAft>
            </a:pPr>
            <a:r>
              <a:rPr lang="en-US" altLang="en-US" dirty="0"/>
              <a:t>Example</a:t>
            </a:r>
          </a:p>
          <a:p>
            <a:pPr lvl="1">
              <a:spcAft>
                <a:spcPct val="20000"/>
              </a:spcAft>
            </a:pPr>
            <a:r>
              <a:rPr lang="en-US" altLang="en-US" dirty="0"/>
              <a:t>Task </a:t>
            </a:r>
            <a:r>
              <a:rPr lang="en-US" altLang="en-US" b="1" i="1" dirty="0"/>
              <a:t>T</a:t>
            </a:r>
            <a:r>
              <a:rPr lang="en-US" altLang="en-US" dirty="0"/>
              <a:t>: Detecting diseases from biomedical signals</a:t>
            </a:r>
          </a:p>
          <a:p>
            <a:pPr lvl="1">
              <a:spcAft>
                <a:spcPct val="20000"/>
              </a:spcAft>
            </a:pPr>
            <a:r>
              <a:rPr lang="en-US" altLang="en-US" dirty="0"/>
              <a:t>Training Experience </a:t>
            </a:r>
            <a:r>
              <a:rPr lang="en-US" altLang="en-US" b="1" i="1" dirty="0"/>
              <a:t>E</a:t>
            </a:r>
            <a:r>
              <a:rPr lang="en-US" altLang="en-US" dirty="0"/>
              <a:t>: Learning from signals labelled by an expert</a:t>
            </a:r>
          </a:p>
          <a:p>
            <a:pPr lvl="1">
              <a:spcAft>
                <a:spcPct val="20000"/>
              </a:spcAft>
            </a:pPr>
            <a:r>
              <a:rPr lang="en-US" altLang="en-US" dirty="0"/>
              <a:t>Performance Measure </a:t>
            </a:r>
            <a:r>
              <a:rPr lang="en-US" altLang="en-US" b="1" i="1" dirty="0"/>
              <a:t>P</a:t>
            </a:r>
            <a:r>
              <a:rPr lang="en-US" altLang="en-US" dirty="0"/>
              <a:t>: Compare how well the algorithm is performing compared to an expert on unseen new signals</a:t>
            </a:r>
          </a:p>
        </p:txBody>
      </p:sp>
      <p:sp>
        <p:nvSpPr>
          <p:cNvPr id="2" name="TextBox 4">
            <a:extLst>
              <a:ext uri="{FF2B5EF4-FFF2-40B4-BE49-F238E27FC236}">
                <a16:creationId xmlns:a16="http://schemas.microsoft.com/office/drawing/2014/main" id="{004BB798-2B0D-82A1-553A-6B7F637CF947}"/>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878258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Classification problems – logistic regression</a:t>
            </a:r>
            <a:endParaRPr lang="en-GB" dirty="0"/>
          </a:p>
        </p:txBody>
      </p:sp>
      <p:pic>
        <p:nvPicPr>
          <p:cNvPr id="8" name="Picture 7">
            <a:extLst>
              <a:ext uri="{FF2B5EF4-FFF2-40B4-BE49-F238E27FC236}">
                <a16:creationId xmlns:a16="http://schemas.microsoft.com/office/drawing/2014/main" id="{228A1A78-B264-4071-B837-D08F67B54191}"/>
              </a:ext>
            </a:extLst>
          </p:cNvPr>
          <p:cNvPicPr>
            <a:picLocks noChangeAspect="1"/>
          </p:cNvPicPr>
          <p:nvPr/>
        </p:nvPicPr>
        <p:blipFill>
          <a:blip r:embed="rId3"/>
          <a:stretch>
            <a:fillRect/>
          </a:stretch>
        </p:blipFill>
        <p:spPr>
          <a:xfrm>
            <a:off x="3995936" y="2348881"/>
            <a:ext cx="4412632" cy="3312368"/>
          </a:xfrm>
          <a:prstGeom prst="rect">
            <a:avLst/>
          </a:prstGeom>
        </p:spPr>
      </p:pic>
      <mc:AlternateContent xmlns:mc="http://schemas.openxmlformats.org/markup-compatibility/2006" xmlns:a14="http://schemas.microsoft.com/office/drawing/2010/main">
        <mc:Choice Requires="a14">
          <p:sp>
            <p:nvSpPr>
              <p:cNvPr id="15" name="Title 1">
                <a:extLst>
                  <a:ext uri="{FF2B5EF4-FFF2-40B4-BE49-F238E27FC236}">
                    <a16:creationId xmlns:a16="http://schemas.microsoft.com/office/drawing/2014/main" id="{6167EAC1-3A14-42E2-9FB9-9981F6ABB207}"/>
                  </a:ext>
                </a:extLst>
              </p:cNvPr>
              <p:cNvSpPr txBox="1">
                <a:spLocks/>
              </p:cNvSpPr>
              <p:nvPr/>
            </p:nvSpPr>
            <p:spPr bwMode="auto">
              <a:xfrm>
                <a:off x="179512" y="1628800"/>
                <a:ext cx="4293056" cy="4320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marL="342900" indent="-342900" algn="l">
                  <a:buFont typeface="Arial" panose="020B0604020202020204" pitchFamily="34" charset="0"/>
                  <a:buChar char="•"/>
                </a:pPr>
                <a:r>
                  <a:rPr lang="en-US" sz="2000" dirty="0"/>
                  <a:t>We have seen that using a straight line to represent our decision rule for a classification problem is not always ideal. </a:t>
                </a:r>
              </a:p>
              <a:p>
                <a:pPr marL="342900" indent="-342900" algn="l">
                  <a:buFont typeface="Arial" panose="020B0604020202020204" pitchFamily="34" charset="0"/>
                  <a:buChar char="•"/>
                </a:pPr>
                <a:endParaRPr lang="en-US" sz="2000" dirty="0">
                  <a:latin typeface="+mj-lt"/>
                </a:endParaRPr>
              </a:p>
              <a:p>
                <a:pPr marL="342900" indent="-342900" algn="l">
                  <a:buFont typeface="Arial" panose="020B0604020202020204" pitchFamily="34" charset="0"/>
                  <a:buChar char="•"/>
                </a:pPr>
                <a:r>
                  <a:rPr lang="en-US" sz="2000" dirty="0"/>
                  <a:t>What kind of function we can use to represent our decision rule then? </a:t>
                </a:r>
                <a:br>
                  <a:rPr lang="en-US" sz="2000" dirty="0"/>
                </a:br>
                <a:endParaRPr lang="en-US" sz="2000" dirty="0"/>
              </a:p>
              <a:p>
                <a:pPr marL="342900" indent="-342900" algn="l">
                  <a:buFont typeface="Arial" panose="020B0604020202020204" pitchFamily="34" charset="0"/>
                  <a:buChar char="•"/>
                </a:pPr>
                <a:r>
                  <a:rPr lang="en-US" sz="2000" dirty="0"/>
                  <a:t>In linear regression, the decision rule is in the form </a:t>
                </a:r>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h</m:t>
                        </m:r>
                      </m:e>
                      <m:sub>
                        <m:r>
                          <a:rPr lang="en-US" sz="2000" i="1" dirty="0" smtClean="0">
                            <a:latin typeface="Cambria Math" panose="02040503050406030204" pitchFamily="18" charset="0"/>
                          </a:rPr>
                          <m:t>𝜃</m:t>
                        </m:r>
                      </m:sub>
                    </m:sSub>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𝑥</m:t>
                        </m:r>
                      </m:e>
                    </m:d>
                    <m:r>
                      <a:rPr lang="en-US" sz="2000" i="0" dirty="0" smtClean="0">
                        <a:latin typeface="Cambria Math" panose="02040503050406030204" pitchFamily="18" charset="0"/>
                      </a:rPr>
                      <m:t>=</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𝜃</m:t>
                        </m:r>
                      </m:e>
                      <m:sup>
                        <m:r>
                          <a:rPr lang="en-US" sz="2000" i="1" dirty="0" smtClean="0">
                            <a:latin typeface="Cambria Math" panose="02040503050406030204" pitchFamily="18" charset="0"/>
                          </a:rPr>
                          <m:t>𝑇</m:t>
                        </m:r>
                      </m:sup>
                    </m:sSup>
                    <m:r>
                      <a:rPr lang="en-US" sz="2000" i="1" dirty="0" smtClean="0">
                        <a:latin typeface="Cambria Math" panose="02040503050406030204" pitchFamily="18" charset="0"/>
                      </a:rPr>
                      <m:t>𝑥</m:t>
                    </m:r>
                  </m:oMath>
                </a14:m>
                <a:r>
                  <a:rPr lang="en-US" sz="2000" dirty="0"/>
                  <a:t>, that can also be written as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h</m:t>
                        </m:r>
                      </m:e>
                      <m:sub>
                        <m:r>
                          <a:rPr lang="en-US" sz="2000" i="1" dirty="0">
                            <a:latin typeface="Cambria Math" panose="02040503050406030204" pitchFamily="18" charset="0"/>
                          </a:rPr>
                          <m:t>𝜃</m:t>
                        </m:r>
                      </m:sub>
                    </m:sSub>
                    <m:d>
                      <m:dPr>
                        <m:ctrlPr>
                          <a:rPr lang="en-US" sz="2000" i="1" dirty="0">
                            <a:latin typeface="Cambria Math" panose="02040503050406030204" pitchFamily="18" charset="0"/>
                          </a:rPr>
                        </m:ctrlPr>
                      </m:dPr>
                      <m:e>
                        <m:r>
                          <a:rPr lang="en-US" sz="2000" i="1" dirty="0">
                            <a:latin typeface="Cambria Math" panose="02040503050406030204" pitchFamily="18" charset="0"/>
                          </a:rPr>
                          <m:t>𝑥</m:t>
                        </m:r>
                      </m:e>
                    </m:d>
                    <m:r>
                      <a:rPr lang="en-US" sz="2000" dirty="0">
                        <a:latin typeface="Cambria Math" panose="02040503050406030204" pitchFamily="18" charset="0"/>
                      </a:rPr>
                      <m:t>=</m:t>
                    </m:r>
                    <m:r>
                      <a:rPr lang="en-US" sz="2000" b="0" i="1" dirty="0" smtClean="0">
                        <a:latin typeface="Cambria Math" panose="02040503050406030204" pitchFamily="18" charset="0"/>
                      </a:rPr>
                      <m:t>𝑔</m:t>
                    </m:r>
                    <m:r>
                      <a:rPr lang="en-US" sz="2000" b="0" i="0" dirty="0" smtClean="0">
                        <a:latin typeface="Cambria Math" panose="02040503050406030204" pitchFamily="18" charset="0"/>
                      </a:rPr>
                      <m:t>(</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𝜃</m:t>
                        </m:r>
                      </m:e>
                      <m:sup>
                        <m:r>
                          <a:rPr lang="en-US" sz="2000" i="1" dirty="0">
                            <a:latin typeface="Cambria Math" panose="02040503050406030204" pitchFamily="18" charset="0"/>
                          </a:rPr>
                          <m:t>𝑇</m:t>
                        </m:r>
                      </m:sup>
                    </m:sSup>
                    <m:r>
                      <a:rPr lang="en-US" sz="2000" i="1" dirty="0">
                        <a:latin typeface="Cambria Math" panose="02040503050406030204" pitchFamily="18" charset="0"/>
                      </a:rPr>
                      <m:t>𝑥</m:t>
                    </m:r>
                    <m:r>
                      <a:rPr lang="en-US" sz="2000" b="0" i="1" dirty="0" smtClean="0">
                        <a:latin typeface="Cambria Math" panose="02040503050406030204" pitchFamily="18" charset="0"/>
                      </a:rPr>
                      <m:t>)</m:t>
                    </m:r>
                  </m:oMath>
                </a14:m>
                <a:r>
                  <a:rPr lang="en-US" sz="2000" dirty="0"/>
                  <a:t>, where </a:t>
                </a:r>
                <a14:m>
                  <m:oMath xmlns:m="http://schemas.openxmlformats.org/officeDocument/2006/math">
                    <m:r>
                      <a:rPr lang="en-US" sz="2000" i="1" dirty="0">
                        <a:latin typeface="Cambria Math" panose="02040503050406030204" pitchFamily="18" charset="0"/>
                      </a:rPr>
                      <m:t>𝑔</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𝑥</m:t>
                        </m:r>
                      </m:e>
                    </m:d>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oMath>
                </a14:m>
                <a:r>
                  <a:rPr lang="en-US" sz="2000" dirty="0"/>
                  <a:t> is the identity function.</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Can we modify </a:t>
                </a:r>
                <a14:m>
                  <m:oMath xmlns:m="http://schemas.openxmlformats.org/officeDocument/2006/math">
                    <m:r>
                      <a:rPr lang="en-US" sz="2000" i="1" dirty="0">
                        <a:latin typeface="Cambria Math" panose="02040503050406030204" pitchFamily="18" charset="0"/>
                      </a:rPr>
                      <m:t>𝑔</m:t>
                    </m:r>
                  </m:oMath>
                </a14:m>
                <a:r>
                  <a:rPr lang="en-US" sz="2000" dirty="0"/>
                  <a:t> to have an algorithm that better fits our needs?</a:t>
                </a:r>
              </a:p>
              <a:p>
                <a:pPr marL="342900" indent="-342900" algn="l">
                  <a:buFont typeface="Arial" panose="020B0604020202020204" pitchFamily="34" charset="0"/>
                  <a:buChar char="•"/>
                </a:pPr>
                <a:endParaRPr lang="en-US" sz="2000" dirty="0">
                  <a:latin typeface="+mj-lt"/>
                </a:endParaRPr>
              </a:p>
              <a:p>
                <a:pPr marL="342900" indent="-342900" algn="l">
                  <a:buFont typeface="Arial" panose="020B0604020202020204" pitchFamily="34" charset="0"/>
                  <a:buChar char="•"/>
                </a:pPr>
                <a:endParaRPr lang="en-US" sz="2000" dirty="0">
                  <a:latin typeface="+mj-lt"/>
                </a:endParaRPr>
              </a:p>
            </p:txBody>
          </p:sp>
        </mc:Choice>
        <mc:Fallback xmlns="">
          <p:sp>
            <p:nvSpPr>
              <p:cNvPr id="15" name="Title 1">
                <a:extLst>
                  <a:ext uri="{FF2B5EF4-FFF2-40B4-BE49-F238E27FC236}">
                    <a16:creationId xmlns:a16="http://schemas.microsoft.com/office/drawing/2014/main" id="{6167EAC1-3A14-42E2-9FB9-9981F6ABB207}"/>
                  </a:ext>
                </a:extLst>
              </p:cNvPr>
              <p:cNvSpPr txBox="1">
                <a:spLocks noRot="1" noChangeAspect="1" noMove="1" noResize="1" noEditPoints="1" noAdjustHandles="1" noChangeArrowheads="1" noChangeShapeType="1" noTextEdit="1"/>
              </p:cNvSpPr>
              <p:nvPr/>
            </p:nvSpPr>
            <p:spPr bwMode="auto">
              <a:xfrm>
                <a:off x="179512" y="1628800"/>
                <a:ext cx="4293056" cy="4320479"/>
              </a:xfrm>
              <a:prstGeom prst="rect">
                <a:avLst/>
              </a:prstGeom>
              <a:blipFill>
                <a:blip r:embed="rId4"/>
                <a:stretch>
                  <a:fillRect l="-851" t="-5783"/>
                </a:stretch>
              </a:blipFill>
              <a:ln w="9525">
                <a:noFill/>
                <a:miter lim="800000"/>
                <a:headEnd/>
                <a:tailEnd/>
              </a:ln>
            </p:spPr>
            <p:txBody>
              <a:bodyPr/>
              <a:lstStyle/>
              <a:p>
                <a:r>
                  <a:rPr lang="en-US">
                    <a:noFill/>
                  </a:rPr>
                  <a:t> </a:t>
                </a:r>
              </a:p>
            </p:txBody>
          </p:sp>
        </mc:Fallback>
      </mc:AlternateContent>
      <p:sp>
        <p:nvSpPr>
          <p:cNvPr id="2" name="TextBox 4">
            <a:extLst>
              <a:ext uri="{FF2B5EF4-FFF2-40B4-BE49-F238E27FC236}">
                <a16:creationId xmlns:a16="http://schemas.microsoft.com/office/drawing/2014/main" id="{97226F46-3367-FCB1-99A2-AF36FB92B54C}"/>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42906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Classification problems – logistic regression</a:t>
            </a:r>
            <a:endParaRPr lang="en-GB" dirty="0"/>
          </a:p>
        </p:txBody>
      </p:sp>
      <p:sp>
        <p:nvSpPr>
          <p:cNvPr id="15" name="Title 1">
            <a:extLst>
              <a:ext uri="{FF2B5EF4-FFF2-40B4-BE49-F238E27FC236}">
                <a16:creationId xmlns:a16="http://schemas.microsoft.com/office/drawing/2014/main" id="{6167EAC1-3A14-42E2-9FB9-9981F6ABB207}"/>
              </a:ext>
            </a:extLst>
          </p:cNvPr>
          <p:cNvSpPr txBox="1">
            <a:spLocks/>
          </p:cNvSpPr>
          <p:nvPr/>
        </p:nvSpPr>
        <p:spPr bwMode="auto">
          <a:xfrm>
            <a:off x="181212" y="1772816"/>
            <a:ext cx="4392488" cy="4320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marL="342900" indent="-342900" algn="l">
              <a:buFont typeface="Arial" panose="020B0604020202020204" pitchFamily="34" charset="0"/>
              <a:buChar char="•"/>
            </a:pPr>
            <a:r>
              <a:rPr lang="en-US" sz="2000" dirty="0"/>
              <a:t>Let’s consider the following example:</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In this, there is no decision rule that would produce no misclassifications. </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In this case, we cannot find a decision rule that works all the time. What we can do is to find one that works most of the time.</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We need to  take a </a:t>
            </a:r>
            <a:r>
              <a:rPr lang="en-US" sz="2000" b="1" dirty="0"/>
              <a:t>probabilistic</a:t>
            </a:r>
            <a:r>
              <a:rPr lang="en-US" sz="2000" dirty="0"/>
              <a:t> approach. </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latin typeface="+mj-lt"/>
            </a:endParaRPr>
          </a:p>
          <a:p>
            <a:pPr marL="342900" indent="-342900" algn="l">
              <a:buFont typeface="Arial" panose="020B0604020202020204" pitchFamily="34" charset="0"/>
              <a:buChar char="•"/>
            </a:pPr>
            <a:endParaRPr lang="en-US" sz="2000" dirty="0">
              <a:latin typeface="+mj-lt"/>
            </a:endParaRPr>
          </a:p>
        </p:txBody>
      </p:sp>
      <p:pic>
        <p:nvPicPr>
          <p:cNvPr id="2" name="Picture 1">
            <a:extLst>
              <a:ext uri="{FF2B5EF4-FFF2-40B4-BE49-F238E27FC236}">
                <a16:creationId xmlns:a16="http://schemas.microsoft.com/office/drawing/2014/main" id="{1B859D27-B780-4812-9E94-20F6D8C33788}"/>
              </a:ext>
            </a:extLst>
          </p:cNvPr>
          <p:cNvPicPr>
            <a:picLocks noChangeAspect="1"/>
          </p:cNvPicPr>
          <p:nvPr/>
        </p:nvPicPr>
        <p:blipFill>
          <a:blip r:embed="rId3"/>
          <a:stretch>
            <a:fillRect/>
          </a:stretch>
        </p:blipFill>
        <p:spPr>
          <a:xfrm>
            <a:off x="4171129" y="1844824"/>
            <a:ext cx="4869082" cy="3655006"/>
          </a:xfrm>
          <a:prstGeom prst="rect">
            <a:avLst/>
          </a:prstGeom>
        </p:spPr>
      </p:pic>
      <p:sp>
        <p:nvSpPr>
          <p:cNvPr id="3" name="TextBox 4">
            <a:extLst>
              <a:ext uri="{FF2B5EF4-FFF2-40B4-BE49-F238E27FC236}">
                <a16:creationId xmlns:a16="http://schemas.microsoft.com/office/drawing/2014/main" id="{B65AC79F-E0EE-97F0-E1FC-812B2FB235BA}"/>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81376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Classification problems – logistic regression</a:t>
            </a:r>
            <a:endParaRPr lang="en-GB" dirty="0"/>
          </a:p>
        </p:txBody>
      </p:sp>
      <mc:AlternateContent xmlns:mc="http://schemas.openxmlformats.org/markup-compatibility/2006" xmlns:a14="http://schemas.microsoft.com/office/drawing/2010/main">
        <mc:Choice Requires="a14">
          <p:sp>
            <p:nvSpPr>
              <p:cNvPr id="15" name="Title 1">
                <a:extLst>
                  <a:ext uri="{FF2B5EF4-FFF2-40B4-BE49-F238E27FC236}">
                    <a16:creationId xmlns:a16="http://schemas.microsoft.com/office/drawing/2014/main" id="{6167EAC1-3A14-42E2-9FB9-9981F6ABB207}"/>
                  </a:ext>
                </a:extLst>
              </p:cNvPr>
              <p:cNvSpPr txBox="1">
                <a:spLocks/>
              </p:cNvSpPr>
              <p:nvPr/>
            </p:nvSpPr>
            <p:spPr bwMode="auto">
              <a:xfrm>
                <a:off x="179512" y="1628800"/>
                <a:ext cx="4293056" cy="4320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marL="342900" indent="-342900" algn="l">
                  <a:buFont typeface="Arial" panose="020B0604020202020204" pitchFamily="34" charset="0"/>
                  <a:buChar char="•"/>
                </a:pPr>
                <a:r>
                  <a:rPr lang="en-US" sz="2000" dirty="0"/>
                  <a:t>In all the cases where there is no optimal decision rule, we need a classifier which will assign every input sample to the most probable class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To be able to do so, we have to change the interpretation of the output of the decision rule. </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We want that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h</m:t>
                        </m:r>
                      </m:e>
                      <m:sub>
                        <m:r>
                          <a:rPr lang="en-US" sz="2000" i="1" dirty="0">
                            <a:latin typeface="Cambria Math" panose="02040503050406030204" pitchFamily="18" charset="0"/>
                          </a:rPr>
                          <m:t>𝜃</m:t>
                        </m:r>
                      </m:sub>
                    </m:sSub>
                    <m:d>
                      <m:dPr>
                        <m:ctrlPr>
                          <a:rPr lang="en-US" sz="2000" b="1" i="1" dirty="0">
                            <a:latin typeface="Cambria Math" panose="02040503050406030204" pitchFamily="18" charset="0"/>
                          </a:rPr>
                        </m:ctrlPr>
                      </m:dPr>
                      <m:e>
                        <m:r>
                          <a:rPr lang="en-US" sz="2000" b="1" i="1" dirty="0">
                            <a:latin typeface="Cambria Math" panose="02040503050406030204" pitchFamily="18" charset="0"/>
                          </a:rPr>
                          <m:t>𝒙</m:t>
                        </m:r>
                      </m:e>
                    </m:d>
                  </m:oMath>
                </a14:m>
                <a:r>
                  <a:rPr lang="en-US" sz="2000" b="1" dirty="0"/>
                  <a:t> </a:t>
                </a:r>
                <a:r>
                  <a:rPr lang="en-US" sz="2000" dirty="0"/>
                  <a:t>= </a:t>
                </a:r>
                <a:r>
                  <a:rPr lang="en-US" sz="2000" b="1" dirty="0"/>
                  <a:t>probability that the input </a:t>
                </a:r>
                <a14:m>
                  <m:oMath xmlns:m="http://schemas.openxmlformats.org/officeDocument/2006/math">
                    <m:r>
                      <a:rPr lang="en-US" sz="2000" b="1" i="1" dirty="0" smtClean="0">
                        <a:latin typeface="Cambria Math" panose="02040503050406030204" pitchFamily="18" charset="0"/>
                      </a:rPr>
                      <m:t>𝒙</m:t>
                    </m:r>
                  </m:oMath>
                </a14:m>
                <a:r>
                  <a:rPr lang="en-US" sz="2000" b="1" dirty="0"/>
                  <a:t> belongs to the class 1. </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latin typeface="+mj-lt"/>
                </a:endParaRPr>
              </a:p>
              <a:p>
                <a:pPr marL="342900" indent="-342900" algn="l">
                  <a:buFont typeface="Arial" panose="020B0604020202020204" pitchFamily="34" charset="0"/>
                  <a:buChar char="•"/>
                </a:pPr>
                <a:endParaRPr lang="en-US" sz="2000" dirty="0">
                  <a:latin typeface="+mj-lt"/>
                </a:endParaRPr>
              </a:p>
            </p:txBody>
          </p:sp>
        </mc:Choice>
        <mc:Fallback xmlns="">
          <p:sp>
            <p:nvSpPr>
              <p:cNvPr id="15" name="Title 1">
                <a:extLst>
                  <a:ext uri="{FF2B5EF4-FFF2-40B4-BE49-F238E27FC236}">
                    <a16:creationId xmlns:a16="http://schemas.microsoft.com/office/drawing/2014/main" id="{6167EAC1-3A14-42E2-9FB9-9981F6ABB207}"/>
                  </a:ext>
                </a:extLst>
              </p:cNvPr>
              <p:cNvSpPr txBox="1">
                <a:spLocks noRot="1" noChangeAspect="1" noMove="1" noResize="1" noEditPoints="1" noAdjustHandles="1" noChangeArrowheads="1" noChangeShapeType="1" noTextEdit="1"/>
              </p:cNvSpPr>
              <p:nvPr/>
            </p:nvSpPr>
            <p:spPr bwMode="auto">
              <a:xfrm>
                <a:off x="179512" y="1628800"/>
                <a:ext cx="4293056" cy="4320479"/>
              </a:xfrm>
              <a:prstGeom prst="rect">
                <a:avLst/>
              </a:prstGeom>
              <a:blipFill>
                <a:blip r:embed="rId3"/>
                <a:stretch>
                  <a:fillRect l="-1277" t="-11707"/>
                </a:stretch>
              </a:blipFill>
              <a:ln w="9525">
                <a:noFill/>
                <a:miter lim="800000"/>
                <a:headEnd/>
                <a:tailEnd/>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1B859D27-B780-4812-9E94-20F6D8C33788}"/>
              </a:ext>
            </a:extLst>
          </p:cNvPr>
          <p:cNvPicPr>
            <a:picLocks noChangeAspect="1"/>
          </p:cNvPicPr>
          <p:nvPr/>
        </p:nvPicPr>
        <p:blipFill>
          <a:blip r:embed="rId4"/>
          <a:stretch>
            <a:fillRect/>
          </a:stretch>
        </p:blipFill>
        <p:spPr>
          <a:xfrm>
            <a:off x="4171129" y="1844824"/>
            <a:ext cx="4869082" cy="3655006"/>
          </a:xfrm>
          <a:prstGeom prst="rect">
            <a:avLst/>
          </a:prstGeom>
        </p:spPr>
      </p:pic>
      <p:sp>
        <p:nvSpPr>
          <p:cNvPr id="3" name="TextBox 4">
            <a:extLst>
              <a:ext uri="{FF2B5EF4-FFF2-40B4-BE49-F238E27FC236}">
                <a16:creationId xmlns:a16="http://schemas.microsoft.com/office/drawing/2014/main" id="{CA1183F0-C17C-39E1-C542-324272346107}"/>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96235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85A2C37-118A-4BC8-9B3E-7FD34C9D0C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0620"/>
          <a:stretch/>
        </p:blipFill>
        <p:spPr bwMode="auto">
          <a:xfrm>
            <a:off x="3077011" y="4509120"/>
            <a:ext cx="3080588" cy="2088232"/>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dirty="0"/>
              <a:t>Classification problems – logistic regression</a:t>
            </a:r>
            <a:endParaRPr lang="en-GB" dirty="0"/>
          </a:p>
        </p:txBody>
      </p:sp>
      <mc:AlternateContent xmlns:mc="http://schemas.openxmlformats.org/markup-compatibility/2006" xmlns:a14="http://schemas.microsoft.com/office/drawing/2010/main">
        <mc:Choice Requires="a14">
          <p:sp>
            <p:nvSpPr>
              <p:cNvPr id="15" name="Title 1">
                <a:extLst>
                  <a:ext uri="{FF2B5EF4-FFF2-40B4-BE49-F238E27FC236}">
                    <a16:creationId xmlns:a16="http://schemas.microsoft.com/office/drawing/2014/main" id="{6167EAC1-3A14-42E2-9FB9-9981F6ABB207}"/>
                  </a:ext>
                </a:extLst>
              </p:cNvPr>
              <p:cNvSpPr txBox="1">
                <a:spLocks/>
              </p:cNvSpPr>
              <p:nvPr/>
            </p:nvSpPr>
            <p:spPr bwMode="auto">
              <a:xfrm>
                <a:off x="179512" y="1628800"/>
                <a:ext cx="8352928" cy="4320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marL="342900" indent="-342900" algn="l">
                  <a:buFont typeface="Arial" panose="020B0604020202020204" pitchFamily="34" charset="0"/>
                  <a:buChar char="•"/>
                </a:pPr>
                <a:r>
                  <a:rPr lang="en-US" sz="2000" dirty="0"/>
                  <a:t>To be able to interpret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h</m:t>
                        </m:r>
                      </m:e>
                      <m:sub>
                        <m:r>
                          <a:rPr lang="en-US" sz="2000" i="1" dirty="0">
                            <a:latin typeface="Cambria Math" panose="02040503050406030204" pitchFamily="18" charset="0"/>
                          </a:rPr>
                          <m:t>𝜃</m:t>
                        </m:r>
                      </m:sub>
                    </m:sSub>
                    <m:d>
                      <m:dPr>
                        <m:ctrlPr>
                          <a:rPr lang="en-US" sz="2000" b="1" i="1" dirty="0">
                            <a:latin typeface="Cambria Math" panose="02040503050406030204" pitchFamily="18" charset="0"/>
                          </a:rPr>
                        </m:ctrlPr>
                      </m:dPr>
                      <m:e>
                        <m:r>
                          <a:rPr lang="en-US" sz="2000" b="1" i="1" dirty="0">
                            <a:latin typeface="Cambria Math" panose="02040503050406030204" pitchFamily="18" charset="0"/>
                          </a:rPr>
                          <m:t>𝒙</m:t>
                        </m:r>
                      </m:e>
                    </m:d>
                  </m:oMath>
                </a14:m>
                <a:r>
                  <a:rPr lang="en-US" sz="2000" dirty="0"/>
                  <a:t> as a probability, we have to require: </a:t>
                </a:r>
              </a:p>
              <a:p>
                <a:pPr algn="l"/>
                <a:r>
                  <a:rPr lang="en-US" sz="2000" dirty="0"/>
                  <a:t>	</a:t>
                </a:r>
              </a:p>
              <a:p>
                <a:pPr algn="l"/>
                <a:r>
                  <a:rPr lang="en-US" sz="2000" dirty="0"/>
                  <a:t>	                                              </a:t>
                </a:r>
                <a14:m>
                  <m:oMath xmlns:m="http://schemas.openxmlformats.org/officeDocument/2006/math">
                    <m:r>
                      <a:rPr lang="en-US" sz="2000" smtClean="0">
                        <a:latin typeface="Cambria Math" panose="02040503050406030204" pitchFamily="18" charset="0"/>
                      </a:rPr>
                      <m:t>0</m:t>
                    </m:r>
                    <m:r>
                      <a:rPr lang="en-US" sz="2000" i="0"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i="1" smtClean="0">
                            <a:latin typeface="Cambria Math" panose="02040503050406030204" pitchFamily="18" charset="0"/>
                          </a:rPr>
                          <m:t>h</m:t>
                        </m:r>
                      </m:e>
                      <m:sub>
                        <m:r>
                          <a:rPr lang="en-US" sz="2000" i="1" smtClean="0">
                            <a:latin typeface="Cambria Math" panose="02040503050406030204" pitchFamily="18" charset="0"/>
                          </a:rPr>
                          <m:t>𝜃</m:t>
                        </m:r>
                      </m:sub>
                    </m:sSub>
                  </m:oMath>
                </a14:m>
                <a:r>
                  <a:rPr lang="en-US" sz="2000" dirty="0"/>
                  <a:t> </a:t>
                </a:r>
                <a14:m>
                  <m:oMath xmlns:m="http://schemas.openxmlformats.org/officeDocument/2006/math">
                    <m:r>
                      <a:rPr lang="en-US" sz="2000">
                        <a:latin typeface="Cambria Math" panose="02040503050406030204" pitchFamily="18" charset="0"/>
                      </a:rPr>
                      <m:t>≤</m:t>
                    </m:r>
                  </m:oMath>
                </a14:m>
                <a:r>
                  <a:rPr lang="en-US" sz="2000" dirty="0"/>
                  <a:t> 1 </a:t>
                </a:r>
              </a:p>
              <a:p>
                <a:pPr algn="l"/>
                <a:endParaRPr lang="en-US" sz="2000" dirty="0"/>
              </a:p>
              <a:p>
                <a:pPr marL="342900" indent="-342900" algn="l">
                  <a:buFont typeface="Arial" panose="020B0604020202020204" pitchFamily="34" charset="0"/>
                  <a:buChar char="•"/>
                </a:pPr>
                <a:r>
                  <a:rPr lang="en-US" sz="2000" dirty="0"/>
                  <a:t>We have seen that in linear regression,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h</m:t>
                        </m:r>
                      </m:e>
                      <m:sub>
                        <m:r>
                          <a:rPr lang="en-US" sz="2000" i="1" dirty="0">
                            <a:latin typeface="Cambria Math" panose="02040503050406030204" pitchFamily="18" charset="0"/>
                          </a:rPr>
                          <m:t>𝜃</m:t>
                        </m:r>
                      </m:sub>
                    </m:sSub>
                    <m:d>
                      <m:dPr>
                        <m:ctrlPr>
                          <a:rPr lang="en-US" sz="2000" i="1" dirty="0">
                            <a:latin typeface="Cambria Math" panose="02040503050406030204" pitchFamily="18" charset="0"/>
                          </a:rPr>
                        </m:ctrlPr>
                      </m:dPr>
                      <m:e>
                        <m:r>
                          <a:rPr lang="en-US" sz="2000" i="1" dirty="0">
                            <a:latin typeface="Cambria Math" panose="02040503050406030204" pitchFamily="18" charset="0"/>
                          </a:rPr>
                          <m:t>𝑥</m:t>
                        </m:r>
                      </m:e>
                    </m:d>
                    <m:r>
                      <a:rPr lang="en-US" sz="2000" dirty="0">
                        <a:latin typeface="Cambria Math" panose="02040503050406030204" pitchFamily="18" charset="0"/>
                      </a:rPr>
                      <m:t>=</m:t>
                    </m:r>
                    <m:r>
                      <a:rPr lang="en-US" sz="2000" i="1" dirty="0">
                        <a:latin typeface="Cambria Math" panose="02040503050406030204" pitchFamily="18" charset="0"/>
                      </a:rPr>
                      <m:t>𝑔</m:t>
                    </m:r>
                    <m:r>
                      <a:rPr lang="en-US" sz="2000" dirty="0">
                        <a:latin typeface="Cambria Math" panose="02040503050406030204" pitchFamily="18" charset="0"/>
                      </a:rPr>
                      <m:t>(</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𝜃</m:t>
                        </m:r>
                      </m:e>
                      <m:sup>
                        <m:r>
                          <a:rPr lang="en-US" sz="2000" i="1" dirty="0">
                            <a:latin typeface="Cambria Math" panose="02040503050406030204" pitchFamily="18" charset="0"/>
                          </a:rPr>
                          <m:t>𝑇</m:t>
                        </m:r>
                      </m:sup>
                    </m:sSup>
                    <m:r>
                      <a:rPr lang="en-US" sz="2000" i="1" dirty="0">
                        <a:latin typeface="Cambria Math" panose="02040503050406030204" pitchFamily="18" charset="0"/>
                      </a:rPr>
                      <m:t>𝑥</m:t>
                    </m:r>
                    <m:r>
                      <a:rPr lang="en-US" sz="2000" i="1" dirty="0">
                        <a:latin typeface="Cambria Math" panose="02040503050406030204" pitchFamily="18" charset="0"/>
                      </a:rPr>
                      <m:t>)</m:t>
                    </m:r>
                  </m:oMath>
                </a14:m>
                <a:r>
                  <a:rPr lang="en-US" sz="2000" dirty="0"/>
                  <a:t>, where </a:t>
                </a:r>
                <a14:m>
                  <m:oMath xmlns:m="http://schemas.openxmlformats.org/officeDocument/2006/math">
                    <m:r>
                      <a:rPr lang="en-US" sz="2000" i="1" dirty="0">
                        <a:latin typeface="Cambria Math" panose="02040503050406030204" pitchFamily="18" charset="0"/>
                      </a:rPr>
                      <m:t>𝑔</m:t>
                    </m:r>
                  </m:oMath>
                </a14:m>
                <a:r>
                  <a:rPr lang="en-US" sz="2000" i="1" dirty="0"/>
                  <a:t> </a:t>
                </a:r>
                <a:r>
                  <a:rPr lang="en-US" sz="2000" dirty="0"/>
                  <a:t>is the identity function. </a:t>
                </a:r>
                <a:r>
                  <a:rPr lang="en-US" sz="2000" i="1" dirty="0"/>
                  <a:t> </a:t>
                </a:r>
              </a:p>
              <a:p>
                <a:pPr marL="342900" indent="-342900" algn="l">
                  <a:buFont typeface="Arial" panose="020B0604020202020204" pitchFamily="34" charset="0"/>
                  <a:buChar char="•"/>
                </a:pPr>
                <a:endParaRPr lang="en-US" sz="2000" i="1" dirty="0"/>
              </a:p>
              <a:p>
                <a:pPr marL="342900" indent="-342900" algn="l">
                  <a:buFont typeface="Arial" panose="020B0604020202020204" pitchFamily="34" charset="0"/>
                  <a:buChar char="•"/>
                </a:pPr>
                <a:r>
                  <a:rPr lang="en-US" sz="2000" dirty="0"/>
                  <a:t>In this case, we can use:</a:t>
                </a:r>
              </a:p>
              <a:p>
                <a:pPr marL="342900" indent="-342900" algn="l">
                  <a:buFont typeface="Arial" panose="020B0604020202020204" pitchFamily="34" charset="0"/>
                  <a:buChar char="•"/>
                </a:pPr>
                <a:endParaRPr lang="en-US" sz="2000" dirty="0"/>
              </a:p>
              <a:p>
                <a:pPr lvl="1"/>
                <a:r>
                  <a:rPr lang="en-US" sz="2000" dirty="0"/>
                  <a:t>            </a:t>
                </a:r>
                <a14:m>
                  <m:oMath xmlns:m="http://schemas.openxmlformats.org/officeDocument/2006/math">
                    <m:r>
                      <a:rPr lang="en-US" sz="2000" i="1" dirty="0" smtClean="0">
                        <a:latin typeface="Cambria Math" panose="02040503050406030204" pitchFamily="18" charset="0"/>
                      </a:rPr>
                      <m:t>𝑔</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𝑥</m:t>
                        </m:r>
                      </m:e>
                    </m:d>
                    <m:r>
                      <a:rPr lang="en-US" sz="2000" i="0" dirty="0" smtClean="0">
                        <a:latin typeface="Cambria Math" panose="02040503050406030204" pitchFamily="18" charset="0"/>
                      </a:rPr>
                      <m:t>=</m:t>
                    </m:r>
                    <m:f>
                      <m:fPr>
                        <m:ctrlPr>
                          <a:rPr lang="en-US" sz="2000" i="1" dirty="0" smtClean="0">
                            <a:latin typeface="Cambria Math" panose="02040503050406030204" pitchFamily="18" charset="0"/>
                          </a:rPr>
                        </m:ctrlPr>
                      </m:fPr>
                      <m:num>
                        <m:r>
                          <a:rPr lang="en-US" sz="2000" i="0" dirty="0" smtClean="0">
                            <a:latin typeface="Cambria Math" panose="02040503050406030204" pitchFamily="18" charset="0"/>
                          </a:rPr>
                          <m:t>1</m:t>
                        </m:r>
                      </m:num>
                      <m:den>
                        <m:r>
                          <a:rPr lang="en-US" sz="2000" i="0" dirty="0" smtClean="0">
                            <a:latin typeface="Cambria Math" panose="02040503050406030204" pitchFamily="18" charset="0"/>
                          </a:rPr>
                          <m:t>1+</m:t>
                        </m:r>
                        <m:sSup>
                          <m:sSupPr>
                            <m:ctrlPr>
                              <a:rPr lang="en-US" sz="2000" i="1" dirty="0" smtClean="0">
                                <a:latin typeface="Cambria Math" panose="02040503050406030204" pitchFamily="18" charset="0"/>
                              </a:rPr>
                            </m:ctrlPr>
                          </m:sSupPr>
                          <m:e>
                            <m:r>
                              <a:rPr lang="en-US" sz="2000" i="0" dirty="0" smtClean="0">
                                <a:latin typeface="Cambria Math" panose="02040503050406030204" pitchFamily="18" charset="0"/>
                              </a:rPr>
                              <m:t>ⅇ</m:t>
                            </m:r>
                          </m:e>
                          <m:sup>
                            <m:r>
                              <a:rPr lang="en-US" sz="2000" i="0" dirty="0" smtClean="0">
                                <a:latin typeface="Cambria Math" panose="02040503050406030204" pitchFamily="18" charset="0"/>
                              </a:rPr>
                              <m:t>−</m:t>
                            </m:r>
                            <m:r>
                              <a:rPr lang="en-US" sz="2000" i="1" dirty="0" smtClean="0">
                                <a:latin typeface="Cambria Math" panose="02040503050406030204" pitchFamily="18" charset="0"/>
                              </a:rPr>
                              <m:t>𝑥</m:t>
                            </m:r>
                          </m:sup>
                        </m:sSup>
                      </m:den>
                    </m:f>
                  </m:oMath>
                </a14:m>
                <a:r>
                  <a:rPr lang="en-US" sz="2000" dirty="0"/>
                  <a:t>  (sigmoid function or logistic function)</a:t>
                </a:r>
              </a:p>
              <a:p>
                <a:pPr algn="l"/>
                <a:endParaRPr lang="en-US" sz="2000" i="1" dirty="0"/>
              </a:p>
              <a:p>
                <a:pPr algn="l"/>
                <a:endParaRPr lang="en-US" sz="2000" i="1" dirty="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latin typeface="+mj-lt"/>
                </a:endParaRPr>
              </a:p>
              <a:p>
                <a:pPr marL="342900" indent="-342900" algn="l">
                  <a:buFont typeface="Arial" panose="020B0604020202020204" pitchFamily="34" charset="0"/>
                  <a:buChar char="•"/>
                </a:pPr>
                <a:endParaRPr lang="en-US" sz="2000" dirty="0">
                  <a:latin typeface="+mj-lt"/>
                </a:endParaRPr>
              </a:p>
            </p:txBody>
          </p:sp>
        </mc:Choice>
        <mc:Fallback xmlns="">
          <p:sp>
            <p:nvSpPr>
              <p:cNvPr id="15" name="Title 1">
                <a:extLst>
                  <a:ext uri="{FF2B5EF4-FFF2-40B4-BE49-F238E27FC236}">
                    <a16:creationId xmlns:a16="http://schemas.microsoft.com/office/drawing/2014/main" id="{6167EAC1-3A14-42E2-9FB9-9981F6ABB207}"/>
                  </a:ext>
                </a:extLst>
              </p:cNvPr>
              <p:cNvSpPr txBox="1">
                <a:spLocks noRot="1" noChangeAspect="1" noMove="1" noResize="1" noEditPoints="1" noAdjustHandles="1" noChangeArrowheads="1" noChangeShapeType="1" noTextEdit="1"/>
              </p:cNvSpPr>
              <p:nvPr/>
            </p:nvSpPr>
            <p:spPr bwMode="auto">
              <a:xfrm>
                <a:off x="179512" y="1628800"/>
                <a:ext cx="8352928" cy="4320479"/>
              </a:xfrm>
              <a:prstGeom prst="rect">
                <a:avLst/>
              </a:prstGeom>
              <a:blipFill>
                <a:blip r:embed="rId4"/>
                <a:stretch>
                  <a:fillRect l="-656" t="-6206"/>
                </a:stretch>
              </a:blipFill>
              <a:ln w="9525">
                <a:noFill/>
                <a:miter lim="800000"/>
                <a:headEnd/>
                <a:tailEnd/>
              </a:ln>
            </p:spPr>
            <p:txBody>
              <a:bodyPr/>
              <a:lstStyle/>
              <a:p>
                <a:r>
                  <a:rPr lang="en-US">
                    <a:noFill/>
                  </a:rPr>
                  <a:t> </a:t>
                </a:r>
              </a:p>
            </p:txBody>
          </p:sp>
        </mc:Fallback>
      </mc:AlternateContent>
      <p:sp>
        <p:nvSpPr>
          <p:cNvPr id="2" name="TextBox 4">
            <a:extLst>
              <a:ext uri="{FF2B5EF4-FFF2-40B4-BE49-F238E27FC236}">
                <a16:creationId xmlns:a16="http://schemas.microsoft.com/office/drawing/2014/main" id="{CBA24217-55C2-65F0-5FA1-4631E5D55485}"/>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75038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Classification problems – logistic regression</a:t>
            </a:r>
            <a:endParaRPr lang="en-GB" dirty="0"/>
          </a:p>
        </p:txBody>
      </p:sp>
      <mc:AlternateContent xmlns:mc="http://schemas.openxmlformats.org/markup-compatibility/2006" xmlns:a14="http://schemas.microsoft.com/office/drawing/2010/main">
        <mc:Choice Requires="a14">
          <p:sp>
            <p:nvSpPr>
              <p:cNvPr id="15" name="Title 1">
                <a:extLst>
                  <a:ext uri="{FF2B5EF4-FFF2-40B4-BE49-F238E27FC236}">
                    <a16:creationId xmlns:a16="http://schemas.microsoft.com/office/drawing/2014/main" id="{6167EAC1-3A14-42E2-9FB9-9981F6ABB207}"/>
                  </a:ext>
                </a:extLst>
              </p:cNvPr>
              <p:cNvSpPr txBox="1">
                <a:spLocks/>
              </p:cNvSpPr>
              <p:nvPr/>
            </p:nvSpPr>
            <p:spPr bwMode="auto">
              <a:xfrm>
                <a:off x="191840" y="1772816"/>
                <a:ext cx="9106936" cy="4320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100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marL="342900" indent="-342900" algn="l">
                  <a:buFont typeface="Arial" panose="020B0604020202020204" pitchFamily="34" charset="0"/>
                  <a:buChar char="•"/>
                </a:pPr>
                <a:r>
                  <a:rPr lang="en-US" sz="2000" dirty="0">
                    <a:latin typeface="+mj-lt"/>
                  </a:rPr>
                  <a:t>As seen, we chose</a:t>
                </a:r>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 </m:t>
                        </m:r>
                        <m:r>
                          <a:rPr lang="en-US" sz="2000" i="1" dirty="0">
                            <a:latin typeface="Cambria Math" panose="02040503050406030204" pitchFamily="18" charset="0"/>
                          </a:rPr>
                          <m:t>h</m:t>
                        </m:r>
                      </m:e>
                      <m:sub>
                        <m:r>
                          <a:rPr lang="en-US" sz="2000" i="1" dirty="0">
                            <a:latin typeface="Cambria Math" panose="02040503050406030204" pitchFamily="18" charset="0"/>
                          </a:rPr>
                          <m:t>𝜃</m:t>
                        </m:r>
                      </m:sub>
                    </m:sSub>
                    <m:d>
                      <m:dPr>
                        <m:ctrlPr>
                          <a:rPr lang="en-US" sz="2000" b="1" i="1" dirty="0">
                            <a:latin typeface="Cambria Math" panose="02040503050406030204" pitchFamily="18" charset="0"/>
                          </a:rPr>
                        </m:ctrlPr>
                      </m:dPr>
                      <m:e>
                        <m:r>
                          <a:rPr lang="en-US" sz="2000" b="1" i="1" dirty="0">
                            <a:latin typeface="Cambria Math" panose="02040503050406030204" pitchFamily="18" charset="0"/>
                          </a:rPr>
                          <m:t>𝒙</m:t>
                        </m:r>
                      </m:e>
                    </m:d>
                    <m:r>
                      <a:rPr lang="en-US" sz="2000" dirty="0">
                        <a:latin typeface="Cambria Math" panose="02040503050406030204" pitchFamily="18" charset="0"/>
                      </a:rPr>
                      <m:t>=</m:t>
                    </m:r>
                    <m:f>
                      <m:fPr>
                        <m:ctrlPr>
                          <a:rPr lang="en-US" sz="2000" i="1" dirty="0">
                            <a:latin typeface="Cambria Math" panose="02040503050406030204" pitchFamily="18" charset="0"/>
                          </a:rPr>
                        </m:ctrlPr>
                      </m:fPr>
                      <m:num>
                        <m:r>
                          <a:rPr lang="en-US" sz="2000" dirty="0">
                            <a:latin typeface="Cambria Math" panose="02040503050406030204" pitchFamily="18" charset="0"/>
                          </a:rPr>
                          <m:t>1</m:t>
                        </m:r>
                      </m:num>
                      <m:den>
                        <m:r>
                          <a:rPr lang="en-US" sz="2000" dirty="0">
                            <a:latin typeface="Cambria Math" panose="02040503050406030204" pitchFamily="18" charset="0"/>
                          </a:rPr>
                          <m:t>1+</m:t>
                        </m:r>
                        <m:sSup>
                          <m:sSupPr>
                            <m:ctrlPr>
                              <a:rPr lang="en-US" sz="2000" b="1" i="1" dirty="0">
                                <a:latin typeface="Cambria Math" panose="02040503050406030204" pitchFamily="18" charset="0"/>
                              </a:rPr>
                            </m:ctrlPr>
                          </m:sSupPr>
                          <m:e>
                            <m:r>
                              <a:rPr lang="en-US" sz="2000" b="0" dirty="0">
                                <a:latin typeface="Cambria Math" panose="02040503050406030204" pitchFamily="18" charset="0"/>
                              </a:rPr>
                              <m:t>ⅇ</m:t>
                            </m:r>
                          </m:e>
                          <m:sup>
                            <m:r>
                              <a:rPr lang="en-US" sz="2000" b="0" dirty="0" smtClean="0">
                                <a:latin typeface="Cambria Math" panose="02040503050406030204" pitchFamily="18" charset="0"/>
                              </a:rPr>
                              <m:t>−</m:t>
                            </m:r>
                            <m:sSup>
                              <m:sSupPr>
                                <m:ctrlPr>
                                  <a:rPr lang="en-US" sz="2000" b="1" i="1" dirty="0">
                                    <a:latin typeface="Cambria Math" panose="02040503050406030204" pitchFamily="18" charset="0"/>
                                  </a:rPr>
                                </m:ctrlPr>
                              </m:sSupPr>
                              <m:e>
                                <m:r>
                                  <a:rPr lang="en-US" sz="2000" b="1" i="1" dirty="0">
                                    <a:latin typeface="Cambria Math" panose="02040503050406030204" pitchFamily="18" charset="0"/>
                                  </a:rPr>
                                  <m:t>𝜽</m:t>
                                </m:r>
                              </m:e>
                              <m:sup>
                                <m:r>
                                  <a:rPr lang="en-US" sz="2000" b="0" i="1" dirty="0">
                                    <a:latin typeface="Cambria Math" panose="02040503050406030204" pitchFamily="18" charset="0"/>
                                  </a:rPr>
                                  <m:t>𝑇</m:t>
                                </m:r>
                              </m:sup>
                            </m:sSup>
                            <m:r>
                              <a:rPr lang="en-US" sz="2000" b="1" i="1" dirty="0">
                                <a:latin typeface="Cambria Math" panose="02040503050406030204" pitchFamily="18" charset="0"/>
                              </a:rPr>
                              <m:t>𝒙</m:t>
                            </m:r>
                          </m:sup>
                        </m:sSup>
                      </m:den>
                    </m:f>
                  </m:oMath>
                </a14:m>
                <a:r>
                  <a:rPr lang="en-US" sz="2000" dirty="0"/>
                  <a:t> (decision rule, parametrized by </a:t>
                </a:r>
                <a14:m>
                  <m:oMath xmlns:m="http://schemas.openxmlformats.org/officeDocument/2006/math">
                    <m:r>
                      <a:rPr lang="en-US" sz="2000" i="1" smtClean="0">
                        <a:latin typeface="Cambria Math" panose="02040503050406030204" pitchFamily="18" charset="0"/>
                      </a:rPr>
                      <m:t>𝜃</m:t>
                    </m:r>
                  </m:oMath>
                </a14:m>
                <a:r>
                  <a:rPr lang="en-US" sz="2000" dirty="0"/>
                  <a:t>)</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As we did for the linear regression, we have to fit the parameters to our training data, and use</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 </m:t>
                        </m:r>
                        <m:r>
                          <a:rPr lang="en-US" sz="2000" i="1" dirty="0">
                            <a:latin typeface="Cambria Math" panose="02040503050406030204" pitchFamily="18" charset="0"/>
                          </a:rPr>
                          <m:t>h</m:t>
                        </m:r>
                      </m:e>
                      <m:sub>
                        <m:r>
                          <a:rPr lang="en-US" sz="2000" i="1" dirty="0">
                            <a:latin typeface="Cambria Math" panose="02040503050406030204" pitchFamily="18" charset="0"/>
                          </a:rPr>
                          <m:t>𝜃</m:t>
                        </m:r>
                      </m:sub>
                    </m:sSub>
                  </m:oMath>
                </a14:m>
                <a:r>
                  <a:rPr lang="en-US" sz="2000" dirty="0">
                    <a:latin typeface="+mj-lt"/>
                  </a:rPr>
                  <a:t> with the right parameters to make predictions</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As seen, we want to have a probabilistic classifier, meaning that we want that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h</m:t>
                        </m:r>
                      </m:e>
                      <m:sub>
                        <m:r>
                          <a:rPr lang="en-US" sz="2000" i="1" dirty="0">
                            <a:latin typeface="Cambria Math" panose="02040503050406030204" pitchFamily="18" charset="0"/>
                          </a:rPr>
                          <m:t>𝜃</m:t>
                        </m:r>
                      </m:sub>
                    </m:sSub>
                    <m:d>
                      <m:dPr>
                        <m:ctrlPr>
                          <a:rPr lang="en-US" sz="2000" b="1" i="1" dirty="0">
                            <a:latin typeface="Cambria Math" panose="02040503050406030204" pitchFamily="18" charset="0"/>
                          </a:rPr>
                        </m:ctrlPr>
                      </m:dPr>
                      <m:e>
                        <m:r>
                          <a:rPr lang="en-US" sz="2000" b="1" i="1" dirty="0">
                            <a:latin typeface="Cambria Math" panose="02040503050406030204" pitchFamily="18" charset="0"/>
                          </a:rPr>
                          <m:t>𝒙</m:t>
                        </m:r>
                      </m:e>
                    </m:d>
                  </m:oMath>
                </a14:m>
                <a:r>
                  <a:rPr lang="en-US" sz="2000" b="1" dirty="0"/>
                  <a:t> </a:t>
                </a:r>
                <a:r>
                  <a:rPr lang="en-US" sz="2000" dirty="0"/>
                  <a:t>= probability that the input </a:t>
                </a:r>
                <a14:m>
                  <m:oMath xmlns:m="http://schemas.openxmlformats.org/officeDocument/2006/math">
                    <m:r>
                      <a:rPr lang="en-US" sz="2000" b="0" i="1" dirty="0">
                        <a:latin typeface="Cambria Math" panose="02040503050406030204" pitchFamily="18" charset="0"/>
                      </a:rPr>
                      <m:t>𝑥</m:t>
                    </m:r>
                  </m:oMath>
                </a14:m>
                <a:r>
                  <a:rPr lang="en-US" sz="2000" dirty="0"/>
                  <a:t> belongs to the class 1</a:t>
                </a:r>
                <a:r>
                  <a:rPr lang="en-US" sz="2000" b="1" dirty="0"/>
                  <a:t>. </a:t>
                </a:r>
              </a:p>
              <a:p>
                <a:pPr marL="342900" indent="-342900" algn="l">
                  <a:buFont typeface="Arial" panose="020B0604020202020204" pitchFamily="34" charset="0"/>
                  <a:buChar char="•"/>
                </a:pPr>
                <a:endParaRPr lang="en-US" sz="2000" b="1" dirty="0"/>
              </a:p>
              <a:p>
                <a:pPr marL="342900" indent="-342900" algn="l">
                  <a:buFont typeface="Arial" panose="020B0604020202020204" pitchFamily="34" charset="0"/>
                  <a:buChar char="•"/>
                </a:pPr>
                <a:r>
                  <a:rPr lang="en-US" sz="2000" dirty="0"/>
                  <a:t>Formally, </a:t>
                </a:r>
                <a14:m>
                  <m:oMath xmlns:m="http://schemas.openxmlformats.org/officeDocument/2006/math">
                    <m:sSub>
                      <m:sSubPr>
                        <m:ctrlPr>
                          <a:rPr lang="en-US" sz="2000" i="1" dirty="0" smtClean="0">
                            <a:latin typeface="Cambria Math" panose="02040503050406030204" pitchFamily="18" charset="0"/>
                          </a:rPr>
                        </m:ctrlPr>
                      </m:sSubPr>
                      <m:e>
                        <m:r>
                          <a:rPr lang="en-US" sz="2000" i="1" dirty="0">
                            <a:latin typeface="Cambria Math" panose="02040503050406030204" pitchFamily="18" charset="0"/>
                          </a:rPr>
                          <m:t>h</m:t>
                        </m:r>
                      </m:e>
                      <m:sub>
                        <m:r>
                          <a:rPr lang="en-US" sz="2000" i="1" dirty="0">
                            <a:latin typeface="Cambria Math" panose="02040503050406030204" pitchFamily="18" charset="0"/>
                          </a:rPr>
                          <m:t>𝜃</m:t>
                        </m:r>
                      </m:sub>
                    </m:sSub>
                    <m:d>
                      <m:dPr>
                        <m:ctrlPr>
                          <a:rPr lang="en-US" sz="2000" i="1" dirty="0">
                            <a:latin typeface="Cambria Math" panose="02040503050406030204" pitchFamily="18" charset="0"/>
                          </a:rPr>
                        </m:ctrlPr>
                      </m:dPr>
                      <m:e>
                        <m:r>
                          <a:rPr lang="en-US" sz="2000" i="1" dirty="0">
                            <a:latin typeface="Cambria Math" panose="02040503050406030204" pitchFamily="18" charset="0"/>
                          </a:rPr>
                          <m:t>𝑥</m:t>
                        </m:r>
                      </m:e>
                    </m:d>
                    <m:r>
                      <a:rPr lang="en-US" sz="2000" i="0" dirty="0">
                        <a:latin typeface="Cambria Math" panose="02040503050406030204" pitchFamily="18" charset="0"/>
                      </a:rPr>
                      <m:t>=</m:t>
                    </m:r>
                    <m:r>
                      <a:rPr lang="en-US" sz="2000" i="1" dirty="0">
                        <a:latin typeface="Cambria Math" panose="02040503050406030204" pitchFamily="18" charset="0"/>
                      </a:rPr>
                      <m:t>𝑃</m:t>
                    </m:r>
                    <m:d>
                      <m:dPr>
                        <m:endChr m:val="|"/>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𝑦</m:t>
                        </m:r>
                        <m:r>
                          <a:rPr lang="en-US" sz="2000" b="0" i="1" dirty="0" smtClean="0">
                            <a:latin typeface="Cambria Math" panose="02040503050406030204" pitchFamily="18" charset="0"/>
                          </a:rPr>
                          <m:t>=1</m:t>
                        </m:r>
                      </m:e>
                    </m:d>
                    <m:r>
                      <a:rPr lang="en-US" sz="2000" b="0" i="1" dirty="0" smtClean="0">
                        <a:latin typeface="Cambria Math" panose="02040503050406030204" pitchFamily="18" charset="0"/>
                      </a:rPr>
                      <m:t> </m:t>
                    </m:r>
                    <m:r>
                      <a:rPr lang="en-US" sz="2000" b="0" i="1" dirty="0" smtClean="0">
                        <a:latin typeface="Cambria Math" panose="02040503050406030204" pitchFamily="18" charset="0"/>
                      </a:rPr>
                      <m:t>𝑥</m:t>
                    </m:r>
                    <m:r>
                      <a:rPr lang="en-US" sz="2000" b="0" i="1" dirty="0" smtClean="0">
                        <a:latin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𝜃</m:t>
                    </m:r>
                    <m:r>
                      <a:rPr lang="en-US" sz="2000" b="0" i="1" dirty="0" smtClean="0">
                        <a:latin typeface="Cambria Math" panose="02040503050406030204" pitchFamily="18" charset="0"/>
                        <a:ea typeface="Cambria Math" panose="02040503050406030204" pitchFamily="18" charset="0"/>
                      </a:rPr>
                      <m:t>)</m:t>
                    </m:r>
                  </m:oMath>
                </a14:m>
                <a:endParaRPr lang="en-US" sz="2000" dirty="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Given that we have a binary classification, </a:t>
                </a:r>
                <a14:m>
                  <m:oMath xmlns:m="http://schemas.openxmlformats.org/officeDocument/2006/math">
                    <m:r>
                      <a:rPr lang="en-US" sz="2000" i="1" dirty="0">
                        <a:latin typeface="Cambria Math" panose="02040503050406030204" pitchFamily="18" charset="0"/>
                      </a:rPr>
                      <m:t>𝑃</m:t>
                    </m:r>
                    <m:d>
                      <m:dPr>
                        <m:endChr m:val="|"/>
                        <m:ctrlPr>
                          <a:rPr lang="en-US" sz="2000" i="1" dirty="0">
                            <a:latin typeface="Cambria Math" panose="02040503050406030204" pitchFamily="18" charset="0"/>
                          </a:rPr>
                        </m:ctrlPr>
                      </m:dPr>
                      <m:e>
                        <m:r>
                          <a:rPr lang="en-US" sz="2000" i="1" dirty="0">
                            <a:latin typeface="Cambria Math" panose="02040503050406030204" pitchFamily="18" charset="0"/>
                          </a:rPr>
                          <m:t>𝑦</m:t>
                        </m:r>
                        <m:r>
                          <a:rPr lang="en-US" sz="2000" i="1" dirty="0">
                            <a:latin typeface="Cambria Math" panose="02040503050406030204" pitchFamily="18" charset="0"/>
                          </a:rPr>
                          <m:t>=0</m:t>
                        </m:r>
                      </m:e>
                    </m:d>
                    <m:r>
                      <a:rPr lang="en-US" sz="2000" i="1" dirty="0">
                        <a:latin typeface="Cambria Math" panose="02040503050406030204" pitchFamily="18" charset="0"/>
                      </a:rPr>
                      <m:t> </m:t>
                    </m:r>
                    <m:r>
                      <a:rPr lang="en-US" sz="2000" i="1" dirty="0">
                        <a:latin typeface="Cambria Math" panose="02040503050406030204" pitchFamily="18" charset="0"/>
                      </a:rPr>
                      <m:t>𝑥</m:t>
                    </m:r>
                    <m:r>
                      <a:rPr lang="en-US" sz="2000" i="1" dirty="0">
                        <a:latin typeface="Cambria Math" panose="02040503050406030204" pitchFamily="18" charset="0"/>
                      </a:rPr>
                      <m:t>, </m:t>
                    </m:r>
                    <m:r>
                      <a:rPr lang="en-US" sz="2000" i="1" dirty="0">
                        <a:latin typeface="Cambria Math" panose="02040503050406030204" pitchFamily="18" charset="0"/>
                        <a:ea typeface="Cambria Math" panose="02040503050406030204" pitchFamily="18" charset="0"/>
                      </a:rPr>
                      <m:t>𝜃</m:t>
                    </m:r>
                    <m:r>
                      <a:rPr lang="en-US" sz="2000" i="1" dirty="0">
                        <a:latin typeface="Cambria Math" panose="02040503050406030204" pitchFamily="18" charset="0"/>
                        <a:ea typeface="Cambria Math" panose="02040503050406030204" pitchFamily="18" charset="0"/>
                      </a:rPr>
                      <m:t>)=1−</m:t>
                    </m:r>
                    <m:r>
                      <a:rPr lang="en-US" sz="2000" i="1" dirty="0">
                        <a:latin typeface="Cambria Math" panose="02040503050406030204" pitchFamily="18" charset="0"/>
                      </a:rPr>
                      <m:t>𝑃</m:t>
                    </m:r>
                    <m:d>
                      <m:dPr>
                        <m:endChr m:val="|"/>
                        <m:ctrlPr>
                          <a:rPr lang="en-US" sz="2000" i="1" dirty="0">
                            <a:latin typeface="Cambria Math" panose="02040503050406030204" pitchFamily="18" charset="0"/>
                          </a:rPr>
                        </m:ctrlPr>
                      </m:dPr>
                      <m:e>
                        <m:r>
                          <a:rPr lang="en-US" sz="2000" i="1" dirty="0">
                            <a:latin typeface="Cambria Math" panose="02040503050406030204" pitchFamily="18" charset="0"/>
                          </a:rPr>
                          <m:t>𝑦</m:t>
                        </m:r>
                        <m:r>
                          <a:rPr lang="en-US" sz="2000" i="1" dirty="0">
                            <a:latin typeface="Cambria Math" panose="02040503050406030204" pitchFamily="18" charset="0"/>
                          </a:rPr>
                          <m:t>=1</m:t>
                        </m:r>
                      </m:e>
                    </m:d>
                    <m:r>
                      <a:rPr lang="en-US" sz="2000" i="1" dirty="0">
                        <a:latin typeface="Cambria Math" panose="02040503050406030204" pitchFamily="18" charset="0"/>
                      </a:rPr>
                      <m:t> </m:t>
                    </m:r>
                    <m:r>
                      <a:rPr lang="en-US" sz="2000" i="1" dirty="0">
                        <a:latin typeface="Cambria Math" panose="02040503050406030204" pitchFamily="18" charset="0"/>
                      </a:rPr>
                      <m:t>𝑥</m:t>
                    </m:r>
                    <m:r>
                      <a:rPr lang="en-US" sz="2000" i="1" dirty="0">
                        <a:latin typeface="Cambria Math" panose="02040503050406030204" pitchFamily="18" charset="0"/>
                      </a:rPr>
                      <m:t>, </m:t>
                    </m:r>
                    <m:r>
                      <a:rPr lang="en-US" sz="2000" i="1" dirty="0">
                        <a:latin typeface="Cambria Math" panose="02040503050406030204" pitchFamily="18" charset="0"/>
                        <a:ea typeface="Cambria Math" panose="02040503050406030204" pitchFamily="18" charset="0"/>
                      </a:rPr>
                      <m:t>𝜃</m:t>
                    </m:r>
                    <m:r>
                      <a:rPr lang="en-US" sz="2000" i="1" dirty="0">
                        <a:latin typeface="Cambria Math" panose="02040503050406030204" pitchFamily="18" charset="0"/>
                        <a:ea typeface="Cambria Math" panose="02040503050406030204" pitchFamily="18" charset="0"/>
                      </a:rPr>
                      <m:t>)</m:t>
                    </m:r>
                  </m:oMath>
                </a14:m>
                <a:endParaRPr lang="en-US" sz="2000" dirty="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Still, as we have to produce a discrete-valued output, we can set a threshold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 </m:t>
                        </m:r>
                        <m:r>
                          <a:rPr lang="en-US" sz="2000" i="1" dirty="0">
                            <a:latin typeface="Cambria Math" panose="02040503050406030204" pitchFamily="18" charset="0"/>
                          </a:rPr>
                          <m:t>h</m:t>
                        </m:r>
                      </m:e>
                      <m:sub>
                        <m:r>
                          <a:rPr lang="en-US" sz="2000" i="1" dirty="0">
                            <a:latin typeface="Cambria Math" panose="02040503050406030204" pitchFamily="18" charset="0"/>
                          </a:rPr>
                          <m:t>𝜃</m:t>
                        </m:r>
                      </m:sub>
                    </m:sSub>
                    <m:d>
                      <m:dPr>
                        <m:ctrlPr>
                          <a:rPr lang="en-US" sz="2000" b="1" i="1" dirty="0">
                            <a:latin typeface="Cambria Math" panose="02040503050406030204" pitchFamily="18" charset="0"/>
                          </a:rPr>
                        </m:ctrlPr>
                      </m:dPr>
                      <m:e>
                        <m:r>
                          <a:rPr lang="en-US" sz="2000" b="1" i="1" dirty="0">
                            <a:latin typeface="Cambria Math" panose="02040503050406030204" pitchFamily="18" charset="0"/>
                          </a:rPr>
                          <m:t>𝒙</m:t>
                        </m:r>
                      </m:e>
                    </m:d>
                  </m:oMath>
                </a14:m>
                <a:r>
                  <a:rPr lang="en-US" sz="2000" dirty="0"/>
                  <a:t>:</a:t>
                </a:r>
              </a:p>
              <a:p>
                <a:pPr marL="342900" indent="-342900" algn="l">
                  <a:buFont typeface="Arial" panose="020B0604020202020204" pitchFamily="34" charset="0"/>
                  <a:buChar char="•"/>
                </a:pPr>
                <a:endParaRPr lang="en-US" sz="2000" dirty="0"/>
              </a:p>
              <a:p>
                <a:pPr marL="1714500" lvl="3" indent="-342900">
                  <a:buFont typeface="Arial" panose="020B0604020202020204" pitchFamily="34" charset="0"/>
                  <a:buChar char="•"/>
                </a:pPr>
                <a:r>
                  <a:rPr lang="en-US" sz="2000" dirty="0"/>
                  <a:t>Predict </a:t>
                </a:r>
                <a14:m>
                  <m:oMath xmlns:m="http://schemas.openxmlformats.org/officeDocument/2006/math">
                    <m:r>
                      <a:rPr lang="en-US" sz="2000" i="1" dirty="0" smtClean="0">
                        <a:latin typeface="Cambria Math" panose="02040503050406030204" pitchFamily="18" charset="0"/>
                      </a:rPr>
                      <m:t>𝑦</m:t>
                    </m:r>
                    <m:r>
                      <a:rPr lang="en-US" sz="2000" i="0" dirty="0">
                        <a:latin typeface="Cambria Math" panose="02040503050406030204" pitchFamily="18" charset="0"/>
                      </a:rPr>
                      <m:t>=1</m:t>
                    </m:r>
                  </m:oMath>
                </a14:m>
                <a:r>
                  <a:rPr lang="en-US" sz="2000" dirty="0"/>
                  <a:t> if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 </m:t>
                        </m:r>
                        <m:r>
                          <a:rPr lang="en-US" sz="2000" i="1" dirty="0">
                            <a:latin typeface="Cambria Math" panose="02040503050406030204" pitchFamily="18" charset="0"/>
                          </a:rPr>
                          <m:t>h</m:t>
                        </m:r>
                      </m:e>
                      <m:sub>
                        <m:r>
                          <a:rPr lang="en-US" sz="2000" i="1" dirty="0">
                            <a:latin typeface="Cambria Math" panose="02040503050406030204" pitchFamily="18" charset="0"/>
                          </a:rPr>
                          <m:t>𝜃</m:t>
                        </m:r>
                      </m:sub>
                    </m:sSub>
                    <m:d>
                      <m:dPr>
                        <m:ctrlPr>
                          <a:rPr lang="en-US" sz="2000" b="1" i="1" dirty="0">
                            <a:latin typeface="Cambria Math" panose="02040503050406030204" pitchFamily="18" charset="0"/>
                          </a:rPr>
                        </m:ctrlPr>
                      </m:dPr>
                      <m:e>
                        <m:r>
                          <a:rPr lang="en-US" sz="2000" b="1" i="1" dirty="0">
                            <a:latin typeface="Cambria Math" panose="02040503050406030204" pitchFamily="18" charset="0"/>
                          </a:rPr>
                          <m:t>𝒙</m:t>
                        </m:r>
                      </m:e>
                    </m:d>
                  </m:oMath>
                </a14:m>
                <a:r>
                  <a:rPr lang="en-US" sz="2000" dirty="0"/>
                  <a:t> </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𝑡h</m:t>
                    </m:r>
                  </m:oMath>
                </a14:m>
                <a:r>
                  <a:rPr lang="en-US" sz="2000" dirty="0"/>
                  <a:t> </a:t>
                </a:r>
              </a:p>
              <a:p>
                <a:pPr marL="1714500" lvl="7" indent="-342900">
                  <a:buFont typeface="Arial" panose="020B0604020202020204" pitchFamily="34" charset="0"/>
                  <a:buChar char="•"/>
                </a:pPr>
                <a:r>
                  <a:rPr lang="en-US" sz="2000" dirty="0"/>
                  <a:t>            </a:t>
                </a:r>
                <a14:m>
                  <m:oMath xmlns:m="http://schemas.openxmlformats.org/officeDocument/2006/math">
                    <m:r>
                      <a:rPr lang="en-US" sz="2000" i="1" dirty="0">
                        <a:latin typeface="Cambria Math" panose="02040503050406030204" pitchFamily="18" charset="0"/>
                      </a:rPr>
                      <m:t>𝑦</m:t>
                    </m:r>
                    <m:r>
                      <a:rPr lang="en-US" sz="2000" dirty="0">
                        <a:latin typeface="Cambria Math" panose="02040503050406030204" pitchFamily="18" charset="0"/>
                      </a:rPr>
                      <m:t>=</m:t>
                    </m:r>
                    <m:r>
                      <a:rPr lang="en-US" sz="2000" b="0" i="0" dirty="0" smtClean="0">
                        <a:latin typeface="Cambria Math" panose="02040503050406030204" pitchFamily="18" charset="0"/>
                      </a:rPr>
                      <m:t>0</m:t>
                    </m:r>
                  </m:oMath>
                </a14:m>
                <a:r>
                  <a:rPr lang="en-US" sz="2000" dirty="0"/>
                  <a:t> if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 </m:t>
                        </m:r>
                        <m:r>
                          <a:rPr lang="en-US" sz="2000" i="1" dirty="0">
                            <a:latin typeface="Cambria Math" panose="02040503050406030204" pitchFamily="18" charset="0"/>
                          </a:rPr>
                          <m:t>h</m:t>
                        </m:r>
                      </m:e>
                      <m:sub>
                        <m:r>
                          <a:rPr lang="en-US" sz="2000" i="1" dirty="0">
                            <a:latin typeface="Cambria Math" panose="02040503050406030204" pitchFamily="18" charset="0"/>
                          </a:rPr>
                          <m:t>𝜃</m:t>
                        </m:r>
                      </m:sub>
                    </m:sSub>
                    <m:d>
                      <m:dPr>
                        <m:ctrlPr>
                          <a:rPr lang="en-US" sz="2000" b="1" i="1" dirty="0">
                            <a:latin typeface="Cambria Math" panose="02040503050406030204" pitchFamily="18" charset="0"/>
                          </a:rPr>
                        </m:ctrlPr>
                      </m:dPr>
                      <m:e>
                        <m:r>
                          <a:rPr lang="en-US" sz="2000" b="1" i="1" dirty="0">
                            <a:latin typeface="Cambria Math" panose="02040503050406030204" pitchFamily="18" charset="0"/>
                          </a:rPr>
                          <m:t>𝒙</m:t>
                        </m:r>
                      </m:e>
                    </m:d>
                    <m:r>
                      <a:rPr lang="en-US" sz="2000" b="0" i="0" dirty="0" smtClean="0">
                        <a:latin typeface="Cambria Math" panose="02040503050406030204" pitchFamily="18" charset="0"/>
                      </a:rPr>
                      <m:t>&lt; </m:t>
                    </m:r>
                    <m:r>
                      <a:rPr lang="en-US" sz="2000" i="1">
                        <a:latin typeface="Cambria Math" panose="02040503050406030204" pitchFamily="18" charset="0"/>
                      </a:rPr>
                      <m:t>𝑡h</m:t>
                    </m:r>
                  </m:oMath>
                </a14:m>
                <a:r>
                  <a:rPr lang="en-US" sz="2000" dirty="0"/>
                  <a:t> </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a:p>
                <a:pPr algn="l"/>
                <a:endParaRPr lang="en-US" sz="2000" dirty="0">
                  <a:latin typeface="+mj-lt"/>
                </a:endParaRPr>
              </a:p>
              <a:p>
                <a:pPr marL="342900" indent="-342900" algn="l">
                  <a:buFont typeface="Arial" panose="020B0604020202020204" pitchFamily="34" charset="0"/>
                  <a:buChar char="•"/>
                </a:pPr>
                <a:endParaRPr lang="en-US" sz="2000" dirty="0">
                  <a:latin typeface="+mj-lt"/>
                </a:endParaRPr>
              </a:p>
            </p:txBody>
          </p:sp>
        </mc:Choice>
        <mc:Fallback xmlns="">
          <p:sp>
            <p:nvSpPr>
              <p:cNvPr id="15" name="Title 1">
                <a:extLst>
                  <a:ext uri="{FF2B5EF4-FFF2-40B4-BE49-F238E27FC236}">
                    <a16:creationId xmlns:a16="http://schemas.microsoft.com/office/drawing/2014/main" id="{6167EAC1-3A14-42E2-9FB9-9981F6ABB207}"/>
                  </a:ext>
                </a:extLst>
              </p:cNvPr>
              <p:cNvSpPr txBox="1">
                <a:spLocks noRot="1" noChangeAspect="1" noMove="1" noResize="1" noEditPoints="1" noAdjustHandles="1" noChangeArrowheads="1" noChangeShapeType="1" noTextEdit="1"/>
              </p:cNvSpPr>
              <p:nvPr/>
            </p:nvSpPr>
            <p:spPr bwMode="auto">
              <a:xfrm>
                <a:off x="191840" y="1772816"/>
                <a:ext cx="9106936" cy="4320479"/>
              </a:xfrm>
              <a:prstGeom prst="rect">
                <a:avLst/>
              </a:prstGeom>
              <a:blipFill>
                <a:blip r:embed="rId3"/>
                <a:stretch>
                  <a:fillRect l="-402" t="-9732"/>
                </a:stretch>
              </a:blipFill>
              <a:ln w="9525">
                <a:noFill/>
                <a:miter lim="800000"/>
                <a:headEnd/>
                <a:tailEnd/>
              </a:ln>
            </p:spPr>
            <p:txBody>
              <a:bodyPr/>
              <a:lstStyle/>
              <a:p>
                <a:r>
                  <a:rPr lang="en-US">
                    <a:noFill/>
                  </a:rPr>
                  <a:t> </a:t>
                </a:r>
              </a:p>
            </p:txBody>
          </p:sp>
        </mc:Fallback>
      </mc:AlternateContent>
      <p:sp>
        <p:nvSpPr>
          <p:cNvPr id="2" name="TextBox 4">
            <a:extLst>
              <a:ext uri="{FF2B5EF4-FFF2-40B4-BE49-F238E27FC236}">
                <a16:creationId xmlns:a16="http://schemas.microsoft.com/office/drawing/2014/main" id="{56FBD4AC-72A2-C55A-DCC1-D9D6388BB3EE}"/>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98963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Logistic regression – intuition </a:t>
            </a:r>
            <a:endParaRPr lang="en-GB" dirty="0"/>
          </a:p>
        </p:txBody>
      </p:sp>
      <mc:AlternateContent xmlns:mc="http://schemas.openxmlformats.org/markup-compatibility/2006" xmlns:a14="http://schemas.microsoft.com/office/drawing/2010/main">
        <mc:Choice Requires="a14">
          <p:sp>
            <p:nvSpPr>
              <p:cNvPr id="15" name="Title 1">
                <a:extLst>
                  <a:ext uri="{FF2B5EF4-FFF2-40B4-BE49-F238E27FC236}">
                    <a16:creationId xmlns:a16="http://schemas.microsoft.com/office/drawing/2014/main" id="{6167EAC1-3A14-42E2-9FB9-9981F6ABB207}"/>
                  </a:ext>
                </a:extLst>
              </p:cNvPr>
              <p:cNvSpPr txBox="1">
                <a:spLocks/>
              </p:cNvSpPr>
              <p:nvPr/>
            </p:nvSpPr>
            <p:spPr bwMode="auto">
              <a:xfrm>
                <a:off x="210054" y="620688"/>
                <a:ext cx="9106936" cy="4320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marL="342900" indent="-342900" algn="l">
                  <a:buFont typeface="Arial" panose="020B0604020202020204" pitchFamily="34" charset="0"/>
                  <a:buChar char="•"/>
                </a:pPr>
                <a:r>
                  <a:rPr lang="en-US" sz="2000" dirty="0"/>
                  <a:t>What does</a:t>
                </a:r>
                <a14:m>
                  <m:oMath xmlns:m="http://schemas.openxmlformats.org/officeDocument/2006/math">
                    <m:sSub>
                      <m:sSubPr>
                        <m:ctrlPr>
                          <a:rPr lang="en-US" sz="2000" i="1" dirty="0" smtClean="0">
                            <a:latin typeface="Cambria Math" panose="02040503050406030204" pitchFamily="18" charset="0"/>
                          </a:rPr>
                        </m:ctrlPr>
                      </m:sSubPr>
                      <m:e>
                        <m:r>
                          <a:rPr lang="en-US" sz="2000" i="1" dirty="0">
                            <a:latin typeface="Cambria Math" panose="02040503050406030204" pitchFamily="18" charset="0"/>
                          </a:rPr>
                          <m:t> </m:t>
                        </m:r>
                        <m:r>
                          <a:rPr lang="en-US" sz="2000" i="1" dirty="0">
                            <a:latin typeface="Cambria Math" panose="02040503050406030204" pitchFamily="18" charset="0"/>
                          </a:rPr>
                          <m:t>h</m:t>
                        </m:r>
                      </m:e>
                      <m:sub>
                        <m:r>
                          <a:rPr lang="en-US" sz="2000" i="1" dirty="0">
                            <a:latin typeface="Cambria Math" panose="02040503050406030204" pitchFamily="18" charset="0"/>
                          </a:rPr>
                          <m:t>𝜃</m:t>
                        </m:r>
                      </m:sub>
                    </m:sSub>
                    <m:d>
                      <m:dPr>
                        <m:ctrlPr>
                          <a:rPr lang="en-US" sz="2000" b="1" i="1" dirty="0">
                            <a:latin typeface="Cambria Math" panose="02040503050406030204" pitchFamily="18" charset="0"/>
                          </a:rPr>
                        </m:ctrlPr>
                      </m:dPr>
                      <m:e>
                        <m:r>
                          <a:rPr lang="en-US" sz="2000" b="1" i="1" dirty="0">
                            <a:latin typeface="Cambria Math" panose="02040503050406030204" pitchFamily="18" charset="0"/>
                          </a:rPr>
                          <m:t>𝒙</m:t>
                        </m:r>
                      </m:e>
                    </m:d>
                  </m:oMath>
                </a14:m>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𝑡h</m:t>
                    </m:r>
                    <m:r>
                      <a:rPr lang="en-US" sz="2000" b="0" i="1" smtClean="0">
                        <a:latin typeface="Cambria Math" panose="02040503050406030204" pitchFamily="18" charset="0"/>
                      </a:rPr>
                      <m:t> </m:t>
                    </m:r>
                  </m:oMath>
                </a14:m>
                <a:r>
                  <a:rPr lang="en-US" sz="2000" dirty="0"/>
                  <a:t>imply? </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Let’s fix </a:t>
                </a:r>
                <a14:m>
                  <m:oMath xmlns:m="http://schemas.openxmlformats.org/officeDocument/2006/math">
                    <m:r>
                      <a:rPr lang="en-US" sz="2000" i="1">
                        <a:latin typeface="Cambria Math" panose="02040503050406030204" pitchFamily="18" charset="0"/>
                      </a:rPr>
                      <m:t>𝑡h</m:t>
                    </m:r>
                  </m:oMath>
                </a14:m>
                <a:r>
                  <a:rPr lang="en-US" sz="2000" dirty="0"/>
                  <a:t> to 0.5.</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a:t>As seen, the sigmoid is monotonically increasing, and:</a:t>
                </a:r>
              </a:p>
              <a:p>
                <a:pPr lvl="7"/>
                <a:r>
                  <a:rPr lang="en-US" sz="2000" b="0" dirty="0"/>
                  <a:t>		</a:t>
                </a:r>
                <a14:m>
                  <m:oMath xmlns:m="http://schemas.openxmlformats.org/officeDocument/2006/math">
                    <m:r>
                      <a:rPr lang="en-US" sz="2000" b="0" i="1" dirty="0" smtClean="0">
                        <a:latin typeface="Cambria Math" panose="02040503050406030204" pitchFamily="18" charset="0"/>
                      </a:rPr>
                      <m:t>𝑔</m:t>
                    </m:r>
                    <m:d>
                      <m:dPr>
                        <m:ctrlPr>
                          <a:rPr lang="en-US" sz="2000" i="1" dirty="0">
                            <a:latin typeface="Cambria Math" panose="02040503050406030204" pitchFamily="18" charset="0"/>
                          </a:rPr>
                        </m:ctrlPr>
                      </m:dPr>
                      <m:e>
                        <m:r>
                          <a:rPr lang="en-US" sz="2000" b="0" i="1" dirty="0">
                            <a:latin typeface="Cambria Math" panose="02040503050406030204" pitchFamily="18" charset="0"/>
                          </a:rPr>
                          <m:t>𝑥</m:t>
                        </m:r>
                      </m:e>
                    </m:d>
                    <m:r>
                      <a:rPr lang="en-US" sz="2000" b="0" i="1" dirty="0" smtClean="0">
                        <a:latin typeface="Cambria Math" panose="02040503050406030204" pitchFamily="18" charset="0"/>
                      </a:rPr>
                      <m:t> ≥0.5 ⇔</m:t>
                    </m:r>
                    <m:r>
                      <a:rPr lang="en-US" sz="2000" b="0" i="1" dirty="0" smtClean="0">
                        <a:latin typeface="Cambria Math" panose="02040503050406030204" pitchFamily="18" charset="0"/>
                      </a:rPr>
                      <m:t>𝑥</m:t>
                    </m:r>
                    <m:r>
                      <a:rPr lang="en-US" sz="2000" b="0" i="1" dirty="0">
                        <a:latin typeface="Cambria Math" panose="02040503050406030204" pitchFamily="18" charset="0"/>
                      </a:rPr>
                      <m:t>≥</m:t>
                    </m:r>
                  </m:oMath>
                </a14:m>
                <a:r>
                  <a:rPr lang="en-US" sz="2000" dirty="0"/>
                  <a:t> 0</a:t>
                </a:r>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a:p>
                <a:pPr algn="l"/>
                <a:endParaRPr lang="en-US" sz="2000" dirty="0">
                  <a:latin typeface="+mj-lt"/>
                </a:endParaRPr>
              </a:p>
              <a:p>
                <a:pPr marL="342900" indent="-342900" algn="l">
                  <a:buFont typeface="Arial" panose="020B0604020202020204" pitchFamily="34" charset="0"/>
                  <a:buChar char="•"/>
                </a:pPr>
                <a:endParaRPr lang="en-US" sz="2000" dirty="0">
                  <a:latin typeface="+mj-lt"/>
                </a:endParaRPr>
              </a:p>
            </p:txBody>
          </p:sp>
        </mc:Choice>
        <mc:Fallback xmlns="">
          <p:sp>
            <p:nvSpPr>
              <p:cNvPr id="15" name="Title 1">
                <a:extLst>
                  <a:ext uri="{FF2B5EF4-FFF2-40B4-BE49-F238E27FC236}">
                    <a16:creationId xmlns:a16="http://schemas.microsoft.com/office/drawing/2014/main" id="{6167EAC1-3A14-42E2-9FB9-9981F6ABB207}"/>
                  </a:ext>
                </a:extLst>
              </p:cNvPr>
              <p:cNvSpPr txBox="1">
                <a:spLocks noRot="1" noChangeAspect="1" noMove="1" noResize="1" noEditPoints="1" noAdjustHandles="1" noChangeArrowheads="1" noChangeShapeType="1" noTextEdit="1"/>
              </p:cNvSpPr>
              <p:nvPr/>
            </p:nvSpPr>
            <p:spPr bwMode="auto">
              <a:xfrm>
                <a:off x="210054" y="620688"/>
                <a:ext cx="9106936" cy="4320479"/>
              </a:xfrm>
              <a:prstGeom prst="rect">
                <a:avLst/>
              </a:prstGeom>
              <a:blipFill>
                <a:blip r:embed="rId3"/>
                <a:stretch>
                  <a:fillRect l="-602"/>
                </a:stretch>
              </a:blipFill>
              <a:ln w="9525">
                <a:noFill/>
                <a:miter lim="800000"/>
                <a:headEnd/>
                <a:tailEnd/>
              </a:ln>
            </p:spPr>
            <p:txBody>
              <a:bodyPr/>
              <a:lstStyle/>
              <a:p>
                <a:r>
                  <a:rPr lang="en-US">
                    <a:noFill/>
                  </a:rPr>
                  <a:t> </a:t>
                </a:r>
              </a:p>
            </p:txBody>
          </p:sp>
        </mc:Fallback>
      </mc:AlternateContent>
      <p:pic>
        <p:nvPicPr>
          <p:cNvPr id="4" name="Picture 2">
            <a:extLst>
              <a:ext uri="{FF2B5EF4-FFF2-40B4-BE49-F238E27FC236}">
                <a16:creationId xmlns:a16="http://schemas.microsoft.com/office/drawing/2014/main" id="{9BA8593D-3166-406C-8F88-FC3305EB03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30620"/>
          <a:stretch/>
        </p:blipFill>
        <p:spPr bwMode="auto">
          <a:xfrm>
            <a:off x="3077011" y="3140968"/>
            <a:ext cx="3080588" cy="208823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B9E4A08-B9B7-4A95-B585-BE4825CB4D40}"/>
                  </a:ext>
                </a:extLst>
              </p:cNvPr>
              <p:cNvSpPr txBox="1"/>
              <p:nvPr/>
            </p:nvSpPr>
            <p:spPr>
              <a:xfrm>
                <a:off x="467544" y="5373216"/>
                <a:ext cx="8064896" cy="646331"/>
              </a:xfrm>
              <a:prstGeom prst="rect">
                <a:avLst/>
              </a:prstGeom>
              <a:noFill/>
            </p:spPr>
            <p:txBody>
              <a:bodyPr wrap="square" rtlCol="0">
                <a:spAutoFit/>
              </a:bodyPr>
              <a:lstStyle/>
              <a:p>
                <a:r>
                  <a:rPr lang="en-US" dirty="0"/>
                  <a:t>Since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𝜃</m:t>
                        </m:r>
                      </m:sub>
                    </m:sSub>
                    <m:d>
                      <m:dPr>
                        <m:ctrlPr>
                          <a:rPr lang="en-US" i="1" dirty="0">
                            <a:latin typeface="Cambria Math" panose="02040503050406030204" pitchFamily="18" charset="0"/>
                          </a:rPr>
                        </m:ctrlPr>
                      </m:dPr>
                      <m:e>
                        <m:r>
                          <a:rPr lang="en-US" i="1" dirty="0">
                            <a:latin typeface="Cambria Math" panose="02040503050406030204" pitchFamily="18" charset="0"/>
                          </a:rPr>
                          <m:t>𝑥</m:t>
                        </m:r>
                      </m:e>
                    </m:d>
                    <m:r>
                      <a:rPr lang="en-US" dirty="0">
                        <a:latin typeface="Cambria Math" panose="02040503050406030204" pitchFamily="18" charset="0"/>
                      </a:rPr>
                      <m:t>=</m:t>
                    </m:r>
                    <m:r>
                      <a:rPr lang="en-US" i="1" dirty="0">
                        <a:latin typeface="Cambria Math" panose="02040503050406030204" pitchFamily="18" charset="0"/>
                      </a:rPr>
                      <m:t>𝑔</m:t>
                    </m:r>
                    <m:r>
                      <a:rPr lang="en-US"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𝜃</m:t>
                        </m:r>
                      </m:e>
                      <m:sup>
                        <m:r>
                          <a:rPr lang="en-US" i="1" dirty="0">
                            <a:latin typeface="Cambria Math" panose="02040503050406030204" pitchFamily="18" charset="0"/>
                          </a:rPr>
                          <m:t>𝑇</m:t>
                        </m:r>
                      </m:sup>
                    </m:sSup>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𝜃</m:t>
                        </m:r>
                      </m:sub>
                    </m:sSub>
                    <m:d>
                      <m:dPr>
                        <m:ctrlPr>
                          <a:rPr lang="en-US" i="1" dirty="0">
                            <a:latin typeface="Cambria Math" panose="02040503050406030204" pitchFamily="18" charset="0"/>
                          </a:rPr>
                        </m:ctrlPr>
                      </m:dPr>
                      <m:e>
                        <m:r>
                          <a:rPr lang="en-US" i="1" dirty="0">
                            <a:latin typeface="Cambria Math" panose="02040503050406030204" pitchFamily="18" charset="0"/>
                          </a:rPr>
                          <m:t>𝑥</m:t>
                        </m:r>
                      </m:e>
                    </m:d>
                  </m:oMath>
                </a14:m>
                <a:r>
                  <a:rPr lang="en-US" dirty="0"/>
                  <a:t> </a:t>
                </a:r>
                <a14:m>
                  <m:oMath xmlns:m="http://schemas.openxmlformats.org/officeDocument/2006/math">
                    <m:r>
                      <a:rPr lang="en-US" i="1" dirty="0">
                        <a:latin typeface="Cambria Math" panose="02040503050406030204" pitchFamily="18" charset="0"/>
                      </a:rPr>
                      <m:t>≥0.5 ⇔</m:t>
                    </m:r>
                    <m:sSup>
                      <m:sSupPr>
                        <m:ctrlPr>
                          <a:rPr lang="en-US" i="1" dirty="0">
                            <a:latin typeface="Cambria Math" panose="02040503050406030204" pitchFamily="18" charset="0"/>
                          </a:rPr>
                        </m:ctrlPr>
                      </m:sSupPr>
                      <m:e>
                        <m:r>
                          <a:rPr lang="en-US" i="1" dirty="0">
                            <a:latin typeface="Cambria Math" panose="02040503050406030204" pitchFamily="18" charset="0"/>
                          </a:rPr>
                          <m:t>𝜃</m:t>
                        </m:r>
                      </m:e>
                      <m:sup>
                        <m:r>
                          <a:rPr lang="en-US" i="1" dirty="0">
                            <a:latin typeface="Cambria Math" panose="02040503050406030204" pitchFamily="18" charset="0"/>
                          </a:rPr>
                          <m:t>𝑇</m:t>
                        </m:r>
                      </m:sup>
                    </m:sSup>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0</a:t>
                </a:r>
              </a:p>
              <a:p>
                <a:r>
                  <a:rPr lang="en-US" dirty="0"/>
                  <a:t>Similarly,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𝜃</m:t>
                        </m:r>
                      </m:sub>
                    </m:sSub>
                    <m:d>
                      <m:dPr>
                        <m:ctrlPr>
                          <a:rPr lang="en-US" i="1" dirty="0">
                            <a:latin typeface="Cambria Math" panose="02040503050406030204" pitchFamily="18" charset="0"/>
                          </a:rPr>
                        </m:ctrlPr>
                      </m:dPr>
                      <m:e>
                        <m:r>
                          <a:rPr lang="en-US" i="1" dirty="0">
                            <a:latin typeface="Cambria Math" panose="02040503050406030204" pitchFamily="18" charset="0"/>
                          </a:rPr>
                          <m:t>𝑥</m:t>
                        </m:r>
                      </m:e>
                    </m:d>
                  </m:oMath>
                </a14:m>
                <a:r>
                  <a:rPr lang="en-US" dirty="0"/>
                  <a:t> </a:t>
                </a:r>
                <a14:m>
                  <m:oMath xmlns:m="http://schemas.openxmlformats.org/officeDocument/2006/math">
                    <m:r>
                      <a:rPr lang="en-US" i="1" dirty="0">
                        <a:latin typeface="Cambria Math" panose="02040503050406030204" pitchFamily="18" charset="0"/>
                      </a:rPr>
                      <m:t>&lt;0.5 ⇔</m:t>
                    </m:r>
                    <m:sSup>
                      <m:sSupPr>
                        <m:ctrlPr>
                          <a:rPr lang="en-US" i="1" dirty="0">
                            <a:latin typeface="Cambria Math" panose="02040503050406030204" pitchFamily="18" charset="0"/>
                          </a:rPr>
                        </m:ctrlPr>
                      </m:sSupPr>
                      <m:e>
                        <m:r>
                          <a:rPr lang="en-US" i="1" dirty="0">
                            <a:latin typeface="Cambria Math" panose="02040503050406030204" pitchFamily="18" charset="0"/>
                          </a:rPr>
                          <m:t>𝜃</m:t>
                        </m:r>
                      </m:e>
                      <m:sup>
                        <m:r>
                          <a:rPr lang="en-US" i="1" dirty="0">
                            <a:latin typeface="Cambria Math" panose="02040503050406030204" pitchFamily="18" charset="0"/>
                          </a:rPr>
                          <m:t>𝑇</m:t>
                        </m:r>
                      </m:sup>
                    </m:sSup>
                    <m:r>
                      <a:rPr lang="en-US" i="1" dirty="0">
                        <a:latin typeface="Cambria Math" panose="02040503050406030204" pitchFamily="18" charset="0"/>
                      </a:rPr>
                      <m:t>𝑥</m:t>
                    </m:r>
                    <m:r>
                      <a:rPr lang="en-US" b="0" i="1" dirty="0" smtClean="0">
                        <a:latin typeface="Cambria Math" panose="02040503050406030204" pitchFamily="18" charset="0"/>
                      </a:rPr>
                      <m:t>&lt;</m:t>
                    </m:r>
                  </m:oMath>
                </a14:m>
                <a:r>
                  <a:rPr lang="en-US" dirty="0"/>
                  <a:t> 0</a:t>
                </a:r>
              </a:p>
            </p:txBody>
          </p:sp>
        </mc:Choice>
        <mc:Fallback xmlns="">
          <p:sp>
            <p:nvSpPr>
              <p:cNvPr id="2" name="TextBox 1">
                <a:extLst>
                  <a:ext uri="{FF2B5EF4-FFF2-40B4-BE49-F238E27FC236}">
                    <a16:creationId xmlns:a16="http://schemas.microsoft.com/office/drawing/2014/main" id="{4B9E4A08-B9B7-4A95-B585-BE4825CB4D40}"/>
                  </a:ext>
                </a:extLst>
              </p:cNvPr>
              <p:cNvSpPr txBox="1">
                <a:spLocks noRot="1" noChangeAspect="1" noMove="1" noResize="1" noEditPoints="1" noAdjustHandles="1" noChangeArrowheads="1" noChangeShapeType="1" noTextEdit="1"/>
              </p:cNvSpPr>
              <p:nvPr/>
            </p:nvSpPr>
            <p:spPr>
              <a:xfrm>
                <a:off x="467544" y="5373216"/>
                <a:ext cx="8064896" cy="646331"/>
              </a:xfrm>
              <a:prstGeom prst="rect">
                <a:avLst/>
              </a:prstGeom>
              <a:blipFill>
                <a:blip r:embed="rId5"/>
                <a:stretch>
                  <a:fillRect l="-680" t="-4717" b="-14151"/>
                </a:stretch>
              </a:blipFill>
            </p:spPr>
            <p:txBody>
              <a:bodyPr/>
              <a:lstStyle/>
              <a:p>
                <a:r>
                  <a:rPr lang="en-US">
                    <a:noFill/>
                  </a:rPr>
                  <a:t> </a:t>
                </a:r>
              </a:p>
            </p:txBody>
          </p:sp>
        </mc:Fallback>
      </mc:AlternateContent>
      <p:sp>
        <p:nvSpPr>
          <p:cNvPr id="3" name="TextBox 4">
            <a:extLst>
              <a:ext uri="{FF2B5EF4-FFF2-40B4-BE49-F238E27FC236}">
                <a16:creationId xmlns:a16="http://schemas.microsoft.com/office/drawing/2014/main" id="{66BCA16D-7FAD-0CD4-3AB3-D83AF70C894E}"/>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79474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Logistic regression – intuition (</a:t>
            </a:r>
            <a:r>
              <a:rPr lang="en-US" dirty="0" err="1"/>
              <a:t>con’t</a:t>
            </a:r>
            <a:r>
              <a:rPr lang="en-US" dirty="0"/>
              <a:t>) </a:t>
            </a:r>
            <a:endParaRPr lang="en-GB" dirty="0"/>
          </a:p>
        </p:txBody>
      </p:sp>
      <p:pic>
        <p:nvPicPr>
          <p:cNvPr id="6" name="Picture 5">
            <a:extLst>
              <a:ext uri="{FF2B5EF4-FFF2-40B4-BE49-F238E27FC236}">
                <a16:creationId xmlns:a16="http://schemas.microsoft.com/office/drawing/2014/main" id="{4FB1796C-F799-4839-87EC-2323499FF2FF}"/>
              </a:ext>
            </a:extLst>
          </p:cNvPr>
          <p:cNvPicPr>
            <a:picLocks noChangeAspect="1"/>
          </p:cNvPicPr>
          <p:nvPr/>
        </p:nvPicPr>
        <p:blipFill>
          <a:blip r:embed="rId3"/>
          <a:stretch>
            <a:fillRect/>
          </a:stretch>
        </p:blipFill>
        <p:spPr>
          <a:xfrm>
            <a:off x="3168536" y="1988840"/>
            <a:ext cx="5886563" cy="44100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D440C4-2ACE-4DA9-A805-0AB3DE6131FD}"/>
                  </a:ext>
                </a:extLst>
              </p:cNvPr>
              <p:cNvSpPr txBox="1"/>
              <p:nvPr/>
            </p:nvSpPr>
            <p:spPr>
              <a:xfrm>
                <a:off x="395536" y="1196752"/>
                <a:ext cx="6768752"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𝜃</m:t>
                        </m:r>
                      </m:sub>
                    </m:sSub>
                    <m:d>
                      <m:dPr>
                        <m:ctrlPr>
                          <a:rPr lang="en-US" b="1" i="1" dirty="0">
                            <a:latin typeface="Cambria Math" panose="02040503050406030204" pitchFamily="18" charset="0"/>
                          </a:rPr>
                        </m:ctrlPr>
                      </m:dPr>
                      <m:e>
                        <m:r>
                          <a:rPr lang="en-US" b="1" i="1" dirty="0">
                            <a:latin typeface="Cambria Math" panose="02040503050406030204" pitchFamily="18" charset="0"/>
                          </a:rPr>
                          <m:t>𝒙</m:t>
                        </m:r>
                      </m:e>
                    </m:d>
                    <m:r>
                      <a:rPr lang="en-US" b="1" i="1" dirty="0" smtClean="0">
                        <a:latin typeface="Cambria Math" panose="02040503050406030204" pitchFamily="18" charset="0"/>
                      </a:rPr>
                      <m:t>=</m:t>
                    </m:r>
                    <m:r>
                      <a:rPr lang="en-US" b="0" i="1" dirty="0" smtClean="0">
                        <a:latin typeface="Cambria Math" panose="02040503050406030204" pitchFamily="18" charset="0"/>
                      </a:rPr>
                      <m:t>𝑔</m:t>
                    </m:r>
                    <m:d>
                      <m:dPr>
                        <m:ctrlPr>
                          <a:rPr lang="en-US" b="1" i="1" dirty="0" smtClean="0">
                            <a:latin typeface="Cambria Math" panose="02040503050406030204" pitchFamily="18" charset="0"/>
                          </a:rPr>
                        </m:ctrlPr>
                      </m:dPr>
                      <m:e>
                        <m:sSup>
                          <m:sSupPr>
                            <m:ctrlPr>
                              <a:rPr lang="en-US" i="1" dirty="0">
                                <a:latin typeface="Cambria Math" panose="02040503050406030204" pitchFamily="18" charset="0"/>
                              </a:rPr>
                            </m:ctrlPr>
                          </m:sSupPr>
                          <m:e>
                            <m:r>
                              <a:rPr lang="en-US" b="1" i="1" dirty="0">
                                <a:latin typeface="Cambria Math" panose="02040503050406030204" pitchFamily="18" charset="0"/>
                              </a:rPr>
                              <m:t>𝜽</m:t>
                            </m:r>
                          </m:e>
                          <m:sup>
                            <m:r>
                              <a:rPr lang="en-US" i="1" dirty="0">
                                <a:latin typeface="Cambria Math" panose="02040503050406030204" pitchFamily="18" charset="0"/>
                              </a:rPr>
                              <m:t>𝑇</m:t>
                            </m:r>
                          </m:sup>
                        </m:sSup>
                        <m:r>
                          <a:rPr lang="en-US" b="1" i="1" dirty="0" smtClean="0">
                            <a:latin typeface="Cambria Math" panose="02040503050406030204" pitchFamily="18" charset="0"/>
                          </a:rPr>
                          <m:t>𝒙</m:t>
                        </m:r>
                        <m:r>
                          <a:rPr lang="en-US" b="0" i="1" dirty="0" smtClean="0">
                            <a:latin typeface="Cambria Math" panose="02040503050406030204" pitchFamily="18" charset="0"/>
                          </a:rPr>
                          <m:t>)=</m:t>
                        </m:r>
                        <m:r>
                          <a:rPr lang="en-US" b="0" i="1" dirty="0" smtClean="0">
                            <a:latin typeface="Cambria Math" panose="02040503050406030204" pitchFamily="18" charset="0"/>
                          </a:rPr>
                          <m:t>𝑔</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𝜃</m:t>
                            </m:r>
                          </m:e>
                          <m:sub>
                            <m:r>
                              <a:rPr lang="en-US" b="0" i="1" dirty="0" smtClean="0">
                                <a:latin typeface="Cambria Math" panose="02040503050406030204" pitchFamily="18" charset="0"/>
                              </a:rPr>
                              <m:t>0</m:t>
                            </m:r>
                          </m:sub>
                        </m:sSub>
                        <m:r>
                          <a:rPr lang="en-US" b="0" i="0"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a:latin typeface="Cambria Math" panose="02040503050406030204" pitchFamily="18" charset="0"/>
                              </a:rPr>
                              <m:t>𝜃</m:t>
                            </m:r>
                          </m:e>
                          <m:sub>
                            <m:r>
                              <a:rPr lang="en-US" b="0" i="1" dirty="0" smtClean="0">
                                <a:latin typeface="Cambria Math" panose="02040503050406030204" pitchFamily="18" charset="0"/>
                              </a:rPr>
                              <m:t>1</m:t>
                            </m:r>
                          </m:sub>
                        </m:sSub>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a:latin typeface="Cambria Math" panose="02040503050406030204" pitchFamily="18" charset="0"/>
                              </a:rPr>
                              <m:t>𝜃</m:t>
                            </m:r>
                          </m:e>
                          <m:sub>
                            <m:r>
                              <a:rPr lang="en-US" b="0" i="1" dirty="0" smtClean="0">
                                <a:latin typeface="Cambria Math" panose="02040503050406030204" pitchFamily="18" charset="0"/>
                              </a:rPr>
                              <m:t>2</m:t>
                            </m:r>
                          </m:sub>
                        </m:sSub>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Sub>
                      </m:e>
                    </m:d>
                  </m:oMath>
                </a14:m>
                <a:endParaRPr lang="en-US" dirty="0"/>
              </a:p>
              <a:p>
                <a:pPr marL="285750" indent="-285750">
                  <a:buFont typeface="Arial" panose="020B0604020202020204" pitchFamily="34" charset="0"/>
                  <a:buChar char="•"/>
                </a:pPr>
                <a:r>
                  <a:rPr lang="en-US" dirty="0"/>
                  <a:t>Let’s suppose </a:t>
                </a:r>
                <a14:m>
                  <m:oMath xmlns:m="http://schemas.openxmlformats.org/officeDocument/2006/math">
                    <m:r>
                      <a:rPr lang="en-US" b="1" i="1" dirty="0">
                        <a:latin typeface="Cambria Math" panose="02040503050406030204" pitchFamily="18" charset="0"/>
                      </a:rPr>
                      <m:t>𝜽</m:t>
                    </m:r>
                  </m:oMath>
                </a14:m>
                <a:r>
                  <a:rPr lang="en-US" dirty="0"/>
                  <a:t> =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[−30, 0.5, 1]</m:t>
                        </m:r>
                      </m:e>
                      <m:sup>
                        <m:r>
                          <a:rPr lang="en-US" b="0" i="1" smtClean="0">
                            <a:latin typeface="Cambria Math" panose="02040503050406030204" pitchFamily="18" charset="0"/>
                          </a:rPr>
                          <m:t>𝑇</m:t>
                        </m:r>
                      </m:sup>
                    </m:sSup>
                  </m:oMath>
                </a14:m>
                <a:endParaRPr lang="en-US" dirty="0"/>
              </a:p>
              <a:p>
                <a:pPr marL="285750" indent="-285750">
                  <a:buFont typeface="Arial" panose="020B0604020202020204" pitchFamily="34" charset="0"/>
                  <a:buChar char="•"/>
                </a:pPr>
                <a:r>
                  <a:rPr lang="en-US" dirty="0"/>
                  <a:t>What’s the region where we are going to predict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=1</m:t>
                    </m:r>
                  </m:oMath>
                </a14:m>
                <a:r>
                  <a:rPr lang="en-US" dirty="0"/>
                  <a:t>? </a:t>
                </a:r>
              </a:p>
            </p:txBody>
          </p:sp>
        </mc:Choice>
        <mc:Fallback xmlns="">
          <p:sp>
            <p:nvSpPr>
              <p:cNvPr id="3" name="TextBox 2">
                <a:extLst>
                  <a:ext uri="{FF2B5EF4-FFF2-40B4-BE49-F238E27FC236}">
                    <a16:creationId xmlns:a16="http://schemas.microsoft.com/office/drawing/2014/main" id="{27D440C4-2ACE-4DA9-A805-0AB3DE6131FD}"/>
                  </a:ext>
                </a:extLst>
              </p:cNvPr>
              <p:cNvSpPr txBox="1">
                <a:spLocks noRot="1" noChangeAspect="1" noMove="1" noResize="1" noEditPoints="1" noAdjustHandles="1" noChangeArrowheads="1" noChangeShapeType="1" noTextEdit="1"/>
              </p:cNvSpPr>
              <p:nvPr/>
            </p:nvSpPr>
            <p:spPr>
              <a:xfrm>
                <a:off x="395536" y="1196752"/>
                <a:ext cx="6768752" cy="923330"/>
              </a:xfrm>
              <a:prstGeom prst="rect">
                <a:avLst/>
              </a:prstGeom>
              <a:blipFill>
                <a:blip r:embed="rId4"/>
                <a:stretch>
                  <a:fillRect l="-631" t="-658"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18E15A2-E2ED-405B-BEC5-3050BE369E56}"/>
                  </a:ext>
                </a:extLst>
              </p:cNvPr>
              <p:cNvSpPr txBox="1"/>
              <p:nvPr/>
            </p:nvSpPr>
            <p:spPr>
              <a:xfrm>
                <a:off x="395536" y="2243773"/>
                <a:ext cx="3168352" cy="923330"/>
              </a:xfrm>
              <a:prstGeom prst="rect">
                <a:avLst/>
              </a:prstGeom>
              <a:noFill/>
            </p:spPr>
            <p:txBody>
              <a:bodyPr wrap="square" rtlCol="0">
                <a:spAutoFit/>
              </a:bodyPr>
              <a:lstStyle/>
              <a:p>
                <a:pPr marL="285750" indent="-285750">
                  <a:buFont typeface="Arial" panose="020B0604020202020204" pitchFamily="34" charset="0"/>
                  <a:buChar char="•"/>
                </a:pPr>
                <a:r>
                  <a:rPr lang="en-US" dirty="0"/>
                  <a:t>As seen, we predict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=1</m:t>
                    </m:r>
                  </m:oMath>
                </a14:m>
                <a:r>
                  <a:rPr lang="en-US" dirty="0"/>
                  <a:t> if </a:t>
                </a:r>
                <a14:m>
                  <m:oMath xmlns:m="http://schemas.openxmlformats.org/officeDocument/2006/math">
                    <m:r>
                      <a:rPr lang="en-US" b="0" i="1" smtClean="0">
                        <a:latin typeface="Cambria Math" panose="02040503050406030204" pitchFamily="18" charset="0"/>
                      </a:rPr>
                      <m:t>−30+0.5</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0</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oMath>
                </a14:m>
                <a:endParaRPr lang="en-US" dirty="0"/>
              </a:p>
              <a:p>
                <a:pPr marL="285750" indent="-285750">
                  <a:buFont typeface="Arial" panose="020B0604020202020204" pitchFamily="34" charset="0"/>
                  <a:buChar char="•"/>
                </a:pPr>
                <a:endParaRPr lang="en-US" dirty="0"/>
              </a:p>
            </p:txBody>
          </p:sp>
        </mc:Choice>
        <mc:Fallback xmlns="">
          <p:sp>
            <p:nvSpPr>
              <p:cNvPr id="8" name="TextBox 7">
                <a:extLst>
                  <a:ext uri="{FF2B5EF4-FFF2-40B4-BE49-F238E27FC236}">
                    <a16:creationId xmlns:a16="http://schemas.microsoft.com/office/drawing/2014/main" id="{318E15A2-E2ED-405B-BEC5-3050BE369E56}"/>
                  </a:ext>
                </a:extLst>
              </p:cNvPr>
              <p:cNvSpPr txBox="1">
                <a:spLocks noRot="1" noChangeAspect="1" noMove="1" noResize="1" noEditPoints="1" noAdjustHandles="1" noChangeArrowheads="1" noChangeShapeType="1" noTextEdit="1"/>
              </p:cNvSpPr>
              <p:nvPr/>
            </p:nvSpPr>
            <p:spPr>
              <a:xfrm>
                <a:off x="395536" y="2243773"/>
                <a:ext cx="3168352" cy="923330"/>
              </a:xfrm>
              <a:prstGeom prst="rect">
                <a:avLst/>
              </a:prstGeom>
              <a:blipFill>
                <a:blip r:embed="rId5"/>
                <a:stretch>
                  <a:fillRect l="-1346" t="-3289"/>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B49D4A03-E35E-4DE0-AA21-158853011882}"/>
              </a:ext>
            </a:extLst>
          </p:cNvPr>
          <p:cNvCxnSpPr/>
          <p:nvPr/>
        </p:nvCxnSpPr>
        <p:spPr>
          <a:xfrm>
            <a:off x="3923928" y="2276872"/>
            <a:ext cx="4608512" cy="3672408"/>
          </a:xfrm>
          <a:prstGeom prst="line">
            <a:avLst/>
          </a:prstGeom>
          <a:ln w="762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6FD951F-7D57-4747-9D88-E583C744E6C0}"/>
                  </a:ext>
                </a:extLst>
              </p:cNvPr>
              <p:cNvSpPr/>
              <p:nvPr/>
            </p:nvSpPr>
            <p:spPr>
              <a:xfrm>
                <a:off x="752326" y="3824508"/>
                <a:ext cx="20117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m:t>
                      </m:r>
                      <m:r>
                        <a:rPr lang="en-US" i="1">
                          <a:latin typeface="Cambria Math" panose="02040503050406030204" pitchFamily="18" charset="0"/>
                        </a:rPr>
                        <m:t>0.5</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0</m:t>
                          </m:r>
                        </m:sub>
                      </m:sSub>
                      <m:r>
                        <a:rPr lang="en-US" i="1" dirty="0">
                          <a:latin typeface="Cambria Math" panose="02040503050406030204" pitchFamily="18" charset="0"/>
                        </a:rPr>
                        <m:t>+30</m:t>
                      </m:r>
                    </m:oMath>
                  </m:oMathPara>
                </a14:m>
                <a:endParaRPr lang="en-US" dirty="0"/>
              </a:p>
            </p:txBody>
          </p:sp>
        </mc:Choice>
        <mc:Fallback xmlns="">
          <p:sp>
            <p:nvSpPr>
              <p:cNvPr id="9" name="Rectangle 8">
                <a:extLst>
                  <a:ext uri="{FF2B5EF4-FFF2-40B4-BE49-F238E27FC236}">
                    <a16:creationId xmlns:a16="http://schemas.microsoft.com/office/drawing/2014/main" id="{96FD951F-7D57-4747-9D88-E583C744E6C0}"/>
                  </a:ext>
                </a:extLst>
              </p:cNvPr>
              <p:cNvSpPr>
                <a:spLocks noRot="1" noChangeAspect="1" noMove="1" noResize="1" noEditPoints="1" noAdjustHandles="1" noChangeArrowheads="1" noChangeShapeType="1" noTextEdit="1"/>
              </p:cNvSpPr>
              <p:nvPr/>
            </p:nvSpPr>
            <p:spPr>
              <a:xfrm>
                <a:off x="752326" y="3824508"/>
                <a:ext cx="2011768" cy="369332"/>
              </a:xfrm>
              <a:prstGeom prst="rect">
                <a:avLst/>
              </a:prstGeom>
              <a:blipFill>
                <a:blip r:embed="rId6"/>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F3BB3282-592A-48F3-88AB-CDA6F78CC7D5}"/>
              </a:ext>
            </a:extLst>
          </p:cNvPr>
          <p:cNvCxnSpPr>
            <a:stCxn id="9" idx="3"/>
          </p:cNvCxnSpPr>
          <p:nvPr/>
        </p:nvCxnSpPr>
        <p:spPr>
          <a:xfrm flipV="1">
            <a:off x="2764094" y="3068960"/>
            <a:ext cx="2167946" cy="940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9B2E423-9EE7-4C8A-8D95-DC50CA2EFC06}"/>
              </a:ext>
            </a:extLst>
          </p:cNvPr>
          <p:cNvSpPr txBox="1"/>
          <p:nvPr/>
        </p:nvSpPr>
        <p:spPr>
          <a:xfrm>
            <a:off x="467544" y="4869160"/>
            <a:ext cx="3365024" cy="646331"/>
          </a:xfrm>
          <a:prstGeom prst="rect">
            <a:avLst/>
          </a:prstGeom>
          <a:noFill/>
        </p:spPr>
        <p:txBody>
          <a:bodyPr wrap="none" rtlCol="0">
            <a:spAutoFit/>
          </a:bodyPr>
          <a:lstStyle/>
          <a:p>
            <a:r>
              <a:rPr lang="en-US" dirty="0"/>
              <a:t>The blue line is often called the</a:t>
            </a:r>
          </a:p>
          <a:p>
            <a:r>
              <a:rPr lang="en-US" dirty="0"/>
              <a:t>decision boundary</a:t>
            </a:r>
          </a:p>
        </p:txBody>
      </p:sp>
      <p:sp>
        <p:nvSpPr>
          <p:cNvPr id="2" name="TextBox 4">
            <a:extLst>
              <a:ext uri="{FF2B5EF4-FFF2-40B4-BE49-F238E27FC236}">
                <a16:creationId xmlns:a16="http://schemas.microsoft.com/office/drawing/2014/main" id="{723379F9-4B6E-3447-88EF-53340AA13FFD}"/>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65015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Logistic regression – cost function</a:t>
            </a:r>
            <a:endParaRPr lang="en-GB"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18E15A2-E2ED-405B-BEC5-3050BE369E56}"/>
                  </a:ext>
                </a:extLst>
              </p:cNvPr>
              <p:cNvSpPr txBox="1"/>
              <p:nvPr/>
            </p:nvSpPr>
            <p:spPr>
              <a:xfrm>
                <a:off x="395536" y="1124744"/>
                <a:ext cx="8136904" cy="3693319"/>
              </a:xfrm>
              <a:prstGeom prst="rect">
                <a:avLst/>
              </a:prstGeom>
              <a:noFill/>
            </p:spPr>
            <p:txBody>
              <a:bodyPr wrap="square" rtlCol="0">
                <a:spAutoFit/>
              </a:bodyPr>
              <a:lstStyle/>
              <a:p>
                <a:pPr marL="285750" indent="-285750">
                  <a:buFont typeface="Arial" panose="020B0604020202020204" pitchFamily="34" charset="0"/>
                  <a:buChar char="•"/>
                </a:pPr>
                <a:r>
                  <a:rPr lang="en-US" dirty="0"/>
                  <a:t>How do we choose the parameters </a:t>
                </a:r>
                <a14:m>
                  <m:oMath xmlns:m="http://schemas.openxmlformats.org/officeDocument/2006/math">
                    <m:r>
                      <a:rPr lang="en-US" b="1" i="1" dirty="0">
                        <a:latin typeface="Cambria Math" panose="02040503050406030204" pitchFamily="18" charset="0"/>
                      </a:rPr>
                      <m:t>𝜽</m:t>
                    </m:r>
                  </m:oMath>
                </a14:m>
                <a:r>
                  <a:rPr lang="en-US" dirty="0"/>
                  <a:t>? </a:t>
                </a:r>
              </a:p>
              <a:p>
                <a:pPr marL="285750" indent="-285750">
                  <a:buFont typeface="Arial" panose="020B0604020202020204" pitchFamily="34" charset="0"/>
                  <a:buChar char="•"/>
                </a:pPr>
                <a:r>
                  <a:rPr lang="en-US" dirty="0"/>
                  <a:t>Similarly to what we did with the linear regression, we need to come up with a good cost function, and turn this problem into an optimization problem. </a:t>
                </a:r>
              </a:p>
              <a:p>
                <a:pPr marL="285750" indent="-285750">
                  <a:buFont typeface="Arial" panose="020B0604020202020204" pitchFamily="34" charset="0"/>
                  <a:buChar char="•"/>
                </a:pPr>
                <a:r>
                  <a:rPr lang="en-US" dirty="0"/>
                  <a:t>For linear regression, we had: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Given the new interpretation that we gave to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𝜃</m:t>
                        </m:r>
                      </m:sub>
                    </m:sSub>
                  </m:oMath>
                </a14:m>
                <a:r>
                  <a:rPr lang="en-US" dirty="0"/>
                  <a:t>, we can reuse the very same cost function also for logistic regression. </a:t>
                </a:r>
              </a:p>
              <a:p>
                <a:pPr marL="285750" indent="-285750">
                  <a:buFont typeface="Arial" panose="020B0604020202020204" pitchFamily="34" charset="0"/>
                  <a:buChar char="•"/>
                </a:pPr>
                <a:r>
                  <a:rPr lang="en-US" dirty="0"/>
                  <a:t>Unfortunately, in this case, </a:t>
                </a:r>
                <a14:m>
                  <m:oMath xmlns:m="http://schemas.openxmlformats.org/officeDocument/2006/math">
                    <m:r>
                      <a:rPr lang="en-US" i="1">
                        <a:latin typeface="Cambria Math" panose="02040503050406030204" pitchFamily="18" charset="0"/>
                      </a:rPr>
                      <m:t>𝐽</m:t>
                    </m:r>
                  </m:oMath>
                </a14:m>
                <a:r>
                  <a:rPr lang="en-US" dirty="0"/>
                  <a:t> is a nonconvex function of the parameters </a:t>
                </a:r>
                <a14:m>
                  <m:oMath xmlns:m="http://schemas.openxmlformats.org/officeDocument/2006/math">
                    <m:r>
                      <a:rPr lang="en-US" i="1" dirty="0">
                        <a:latin typeface="Cambria Math" panose="02040503050406030204" pitchFamily="18" charset="0"/>
                      </a:rPr>
                      <m:t>𝜃</m:t>
                    </m:r>
                  </m:oMath>
                </a14:m>
                <a:endParaRPr lang="en-US" dirty="0"/>
              </a:p>
              <a:p>
                <a:pPr marL="285750" indent="-285750">
                  <a:buFont typeface="Arial" panose="020B0604020202020204" pitchFamily="34" charset="0"/>
                  <a:buChar char="•"/>
                </a:pPr>
                <a:endParaRPr lang="en-US" dirty="0"/>
              </a:p>
            </p:txBody>
          </p:sp>
        </mc:Choice>
        <mc:Fallback xmlns="">
          <p:sp>
            <p:nvSpPr>
              <p:cNvPr id="8" name="TextBox 7">
                <a:extLst>
                  <a:ext uri="{FF2B5EF4-FFF2-40B4-BE49-F238E27FC236}">
                    <a16:creationId xmlns:a16="http://schemas.microsoft.com/office/drawing/2014/main" id="{318E15A2-E2ED-405B-BEC5-3050BE369E56}"/>
                  </a:ext>
                </a:extLst>
              </p:cNvPr>
              <p:cNvSpPr txBox="1">
                <a:spLocks noRot="1" noChangeAspect="1" noMove="1" noResize="1" noEditPoints="1" noAdjustHandles="1" noChangeArrowheads="1" noChangeShapeType="1" noTextEdit="1"/>
              </p:cNvSpPr>
              <p:nvPr/>
            </p:nvSpPr>
            <p:spPr>
              <a:xfrm>
                <a:off x="395536" y="1124744"/>
                <a:ext cx="8136904" cy="3693319"/>
              </a:xfrm>
              <a:prstGeom prst="rect">
                <a:avLst/>
              </a:prstGeom>
              <a:blipFill>
                <a:blip r:embed="rId3"/>
                <a:stretch>
                  <a:fillRect l="-524" t="-992" r="-1124"/>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9B2DB1BE-2FFF-49F7-974F-409B9083A221}"/>
              </a:ext>
            </a:extLst>
          </p:cNvPr>
          <p:cNvPicPr>
            <a:picLocks noChangeAspect="1"/>
          </p:cNvPicPr>
          <p:nvPr/>
        </p:nvPicPr>
        <p:blipFill>
          <a:blip r:embed="rId4"/>
          <a:stretch>
            <a:fillRect/>
          </a:stretch>
        </p:blipFill>
        <p:spPr>
          <a:xfrm>
            <a:off x="2699792" y="2420888"/>
            <a:ext cx="3978015" cy="1147575"/>
          </a:xfrm>
          <a:prstGeom prst="rect">
            <a:avLst/>
          </a:prstGeom>
        </p:spPr>
      </p:pic>
      <p:pic>
        <p:nvPicPr>
          <p:cNvPr id="1028" name="Picture 4" descr="NN_C4">
            <a:extLst>
              <a:ext uri="{FF2B5EF4-FFF2-40B4-BE49-F238E27FC236}">
                <a16:creationId xmlns:a16="http://schemas.microsoft.com/office/drawing/2014/main" id="{D8832AED-B675-498C-8758-58E6B497F5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9346"/>
          <a:stretch/>
        </p:blipFill>
        <p:spPr bwMode="auto">
          <a:xfrm>
            <a:off x="2037336" y="4725144"/>
            <a:ext cx="5069327" cy="16530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8F72394F-1D8F-3E89-440A-7FCA4556D68C}"/>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72171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Logistic regression – cost function</a:t>
            </a:r>
            <a:endParaRPr lang="en-GB"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18E15A2-E2ED-405B-BEC5-3050BE369E56}"/>
                  </a:ext>
                </a:extLst>
              </p:cNvPr>
              <p:cNvSpPr txBox="1"/>
              <p:nvPr/>
            </p:nvSpPr>
            <p:spPr>
              <a:xfrm>
                <a:off x="395536" y="1151441"/>
                <a:ext cx="8136904" cy="4801314"/>
              </a:xfrm>
              <a:prstGeom prst="rect">
                <a:avLst/>
              </a:prstGeom>
              <a:noFill/>
            </p:spPr>
            <p:txBody>
              <a:bodyPr wrap="square" rtlCol="0">
                <a:spAutoFit/>
              </a:bodyPr>
              <a:lstStyle/>
              <a:p>
                <a:pPr marL="285750" indent="-285750">
                  <a:buFont typeface="Arial" panose="020B0604020202020204" pitchFamily="34" charset="0"/>
                  <a:buChar char="•"/>
                </a:pPr>
                <a:r>
                  <a:rPr lang="en-US" b="1" dirty="0"/>
                  <a:t>Cost</a:t>
                </a:r>
                <a:r>
                  <a:rPr lang="en-US" dirty="0"/>
                  <a:t> </a:t>
                </a:r>
                <a:r>
                  <a:rPr lang="en-US" b="1" dirty="0"/>
                  <a:t>function</a:t>
                </a:r>
                <a:r>
                  <a:rPr lang="en-US" dirty="0"/>
                  <a:t> for logistic regression: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Notice that, if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=1</m:t>
                    </m:r>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𝜃</m:t>
                        </m:r>
                      </m:sub>
                    </m:sSub>
                    <m:d>
                      <m:dPr>
                        <m:ctrlPr>
                          <a:rPr lang="en-US" b="1" i="1" dirty="0">
                            <a:latin typeface="Cambria Math" panose="02040503050406030204" pitchFamily="18" charset="0"/>
                          </a:rPr>
                        </m:ctrlPr>
                      </m:dPr>
                      <m:e>
                        <m:r>
                          <a:rPr lang="en-US" b="1" i="1" dirty="0">
                            <a:latin typeface="Cambria Math" panose="02040503050406030204" pitchFamily="18" charset="0"/>
                          </a:rPr>
                          <m:t>𝒙</m:t>
                        </m:r>
                      </m:e>
                    </m:d>
                    <m:r>
                      <a:rPr lang="en-US" b="0" i="0"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→1</m:t>
                    </m:r>
                  </m:oMath>
                </a14:m>
                <a:r>
                  <a:rPr lang="en-US" dirty="0"/>
                  <a:t>, the cost goes to </a:t>
                </a:r>
                <a:r>
                  <a:rPr lang="en-US" b="1" dirty="0"/>
                  <a:t>0</a:t>
                </a:r>
                <a:r>
                  <a:rPr lang="en-US" dirty="0"/>
                  <a:t>.</a:t>
                </a:r>
              </a:p>
              <a:p>
                <a:pPr marL="285750" indent="-285750">
                  <a:buFont typeface="Arial" panose="020B0604020202020204" pitchFamily="34" charset="0"/>
                  <a:buChar char="•"/>
                </a:pPr>
                <a:r>
                  <a:rPr lang="en-US" dirty="0"/>
                  <a:t>Conversely, if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=1</m:t>
                    </m:r>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𝜃</m:t>
                        </m:r>
                      </m:sub>
                    </m:sSub>
                    <m:d>
                      <m:dPr>
                        <m:ctrlPr>
                          <a:rPr lang="en-US" b="1" i="1" dirty="0">
                            <a:latin typeface="Cambria Math" panose="02040503050406030204" pitchFamily="18" charset="0"/>
                          </a:rPr>
                        </m:ctrlPr>
                      </m:dPr>
                      <m:e>
                        <m:r>
                          <a:rPr lang="en-US" b="1" i="1" dirty="0">
                            <a:latin typeface="Cambria Math" panose="02040503050406030204" pitchFamily="18" charset="0"/>
                          </a:rPr>
                          <m:t>𝒙</m:t>
                        </m:r>
                      </m:e>
                    </m:d>
                  </m:oMath>
                </a14:m>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oMath>
                </a14:m>
                <a:r>
                  <a:rPr lang="en-US" dirty="0"/>
                  <a:t>, the cost goes to </a:t>
                </a:r>
                <a:r>
                  <a:rPr lang="en-US" b="1" dirty="0"/>
                  <a:t>infinity</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Similarly, if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=0</m:t>
                    </m:r>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𝜃</m:t>
                        </m:r>
                      </m:sub>
                    </m:sSub>
                    <m:d>
                      <m:dPr>
                        <m:ctrlPr>
                          <a:rPr lang="en-US" b="1" i="1" dirty="0">
                            <a:latin typeface="Cambria Math" panose="02040503050406030204" pitchFamily="18" charset="0"/>
                          </a:rPr>
                        </m:ctrlPr>
                      </m:dPr>
                      <m:e>
                        <m:r>
                          <a:rPr lang="en-US" b="1" i="1" dirty="0">
                            <a:latin typeface="Cambria Math" panose="02040503050406030204" pitchFamily="18" charset="0"/>
                          </a:rPr>
                          <m:t>𝒙</m:t>
                        </m:r>
                      </m:e>
                    </m:d>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oMath>
                </a14:m>
                <a:r>
                  <a:rPr lang="en-US" dirty="0"/>
                  <a:t>, the cost goes to </a:t>
                </a:r>
                <a:r>
                  <a:rPr lang="en-US" b="1" dirty="0"/>
                  <a:t>0</a:t>
                </a:r>
                <a:r>
                  <a:rPr lang="en-US" dirty="0"/>
                  <a:t>.</a:t>
                </a:r>
              </a:p>
              <a:p>
                <a:pPr marL="285750" indent="-285750">
                  <a:buFont typeface="Arial" panose="020B0604020202020204" pitchFamily="34" charset="0"/>
                  <a:buChar char="•"/>
                </a:pPr>
                <a:r>
                  <a:rPr lang="en-US" dirty="0"/>
                  <a:t>               if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=0</m:t>
                    </m:r>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𝜃</m:t>
                        </m:r>
                      </m:sub>
                    </m:sSub>
                    <m:d>
                      <m:dPr>
                        <m:ctrlPr>
                          <a:rPr lang="en-US" b="1" i="1" dirty="0">
                            <a:latin typeface="Cambria Math" panose="02040503050406030204" pitchFamily="18" charset="0"/>
                          </a:rPr>
                        </m:ctrlPr>
                      </m:dPr>
                      <m:e>
                        <m:r>
                          <a:rPr lang="en-US" b="1" i="1" dirty="0">
                            <a:latin typeface="Cambria Math" panose="02040503050406030204" pitchFamily="18" charset="0"/>
                          </a:rPr>
                          <m:t>𝒙</m:t>
                        </m:r>
                      </m:e>
                    </m:d>
                  </m:oMath>
                </a14:m>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oMath>
                </a14:m>
                <a:r>
                  <a:rPr lang="en-US" dirty="0"/>
                  <a:t>, the cost goes to </a:t>
                </a:r>
                <a:r>
                  <a:rPr lang="en-US" b="1" dirty="0"/>
                  <a:t>infinity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cost function is </a:t>
                </a:r>
                <a:r>
                  <a:rPr lang="en-US" b="1" dirty="0"/>
                  <a:t>convex</a:t>
                </a:r>
              </a:p>
              <a:p>
                <a:pPr marL="285750" indent="-285750">
                  <a:buFont typeface="Arial" panose="020B0604020202020204" pitchFamily="34" charset="0"/>
                  <a:buChar char="•"/>
                </a:pPr>
                <a:endParaRPr lang="en-US" dirty="0"/>
              </a:p>
            </p:txBody>
          </p:sp>
        </mc:Choice>
        <mc:Fallback xmlns="">
          <p:sp>
            <p:nvSpPr>
              <p:cNvPr id="8" name="TextBox 7">
                <a:extLst>
                  <a:ext uri="{FF2B5EF4-FFF2-40B4-BE49-F238E27FC236}">
                    <a16:creationId xmlns:a16="http://schemas.microsoft.com/office/drawing/2014/main" id="{318E15A2-E2ED-405B-BEC5-3050BE369E56}"/>
                  </a:ext>
                </a:extLst>
              </p:cNvPr>
              <p:cNvSpPr txBox="1">
                <a:spLocks noRot="1" noChangeAspect="1" noMove="1" noResize="1" noEditPoints="1" noAdjustHandles="1" noChangeArrowheads="1" noChangeShapeType="1" noTextEdit="1"/>
              </p:cNvSpPr>
              <p:nvPr/>
            </p:nvSpPr>
            <p:spPr>
              <a:xfrm>
                <a:off x="395536" y="1151441"/>
                <a:ext cx="8136904" cy="4801314"/>
              </a:xfrm>
              <a:prstGeom prst="rect">
                <a:avLst/>
              </a:prstGeom>
              <a:blipFill>
                <a:blip r:embed="rId3"/>
                <a:stretch>
                  <a:fillRect l="-524" t="-76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B924E3AF-E847-4EF2-A735-2855DECB31E8}"/>
              </a:ext>
            </a:extLst>
          </p:cNvPr>
          <p:cNvPicPr>
            <a:picLocks noChangeAspect="1"/>
          </p:cNvPicPr>
          <p:nvPr/>
        </p:nvPicPr>
        <p:blipFill>
          <a:blip r:embed="rId4"/>
          <a:stretch>
            <a:fillRect/>
          </a:stretch>
        </p:blipFill>
        <p:spPr>
          <a:xfrm>
            <a:off x="2389911" y="1628800"/>
            <a:ext cx="4364177" cy="1596917"/>
          </a:xfrm>
          <a:prstGeom prst="rect">
            <a:avLst/>
          </a:prstGeom>
        </p:spPr>
      </p:pic>
      <p:sp>
        <p:nvSpPr>
          <p:cNvPr id="3" name="TextBox 4">
            <a:extLst>
              <a:ext uri="{FF2B5EF4-FFF2-40B4-BE49-F238E27FC236}">
                <a16:creationId xmlns:a16="http://schemas.microsoft.com/office/drawing/2014/main" id="{E3D2709F-78AB-C2E4-CB0E-5EA3B520E0E0}"/>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20333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Logistic regression – recap</a:t>
            </a: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B723D71-6ACF-495E-A851-268712F9CB17}"/>
                  </a:ext>
                </a:extLst>
              </p:cNvPr>
              <p:cNvSpPr txBox="1"/>
              <p:nvPr/>
            </p:nvSpPr>
            <p:spPr>
              <a:xfrm>
                <a:off x="395536" y="1151441"/>
                <a:ext cx="8136904" cy="6298840"/>
              </a:xfrm>
              <a:prstGeom prst="rect">
                <a:avLst/>
              </a:prstGeom>
              <a:noFill/>
            </p:spPr>
            <p:txBody>
              <a:bodyPr wrap="square" rtlCol="0">
                <a:spAutoFit/>
              </a:bodyPr>
              <a:lstStyle/>
              <a:p>
                <a:pPr marL="285750" indent="-285750">
                  <a:buFont typeface="Arial" panose="020B0604020202020204" pitchFamily="34" charset="0"/>
                  <a:buChar char="•"/>
                </a:pPr>
                <a:r>
                  <a:rPr lang="en-US" dirty="0"/>
                  <a:t>As we did for the linear regression, to fit the parameters </a:t>
                </a:r>
                <a14:m>
                  <m:oMath xmlns:m="http://schemas.openxmlformats.org/officeDocument/2006/math">
                    <m:r>
                      <a:rPr lang="en-US" i="1" dirty="0">
                        <a:latin typeface="Cambria Math" panose="02040503050406030204" pitchFamily="18" charset="0"/>
                      </a:rPr>
                      <m:t>𝜃</m:t>
                    </m:r>
                  </m:oMath>
                </a14:m>
                <a:r>
                  <a:rPr lang="en-US" dirty="0"/>
                  <a:t>, we have to solve: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do this operation, we use gradient descend:</a:t>
                </a:r>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Finally, given a new sample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we compute:</a:t>
                </a:r>
              </a:p>
              <a:p>
                <a:pPr marL="285750" indent="-285750">
                  <a:buFont typeface="Arial" panose="020B0604020202020204" pitchFamily="34" charset="0"/>
                  <a:buChar char="•"/>
                </a:pPr>
                <a:endParaRPr lang="en-US" dirty="0"/>
              </a:p>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 </m:t>
                          </m:r>
                          <m:r>
                            <a:rPr lang="en-US" i="1" dirty="0">
                              <a:latin typeface="Cambria Math" panose="02040503050406030204" pitchFamily="18" charset="0"/>
                            </a:rPr>
                            <m:t>h</m:t>
                          </m:r>
                        </m:e>
                        <m:sub>
                          <m:r>
                            <a:rPr lang="en-US" i="1" dirty="0">
                              <a:latin typeface="Cambria Math" panose="02040503050406030204" pitchFamily="18" charset="0"/>
                            </a:rPr>
                            <m:t>𝜃</m:t>
                          </m:r>
                        </m:sub>
                      </m:sSub>
                      <m:d>
                        <m:dPr>
                          <m:ctrlPr>
                            <a:rPr lang="en-US" b="1" i="1" dirty="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d>
                      <m:r>
                        <a:rPr lang="en-US" dirty="0">
                          <a:latin typeface="Cambria Math" panose="02040503050406030204" pitchFamily="18" charset="0"/>
                        </a:rPr>
                        <m:t>=</m:t>
                      </m:r>
                      <m:f>
                        <m:fPr>
                          <m:ctrlPr>
                            <a:rPr lang="en-US" i="1" dirty="0">
                              <a:latin typeface="Cambria Math" panose="02040503050406030204" pitchFamily="18" charset="0"/>
                            </a:rPr>
                          </m:ctrlPr>
                        </m:fPr>
                        <m:num>
                          <m:r>
                            <a:rPr lang="en-US" dirty="0">
                              <a:latin typeface="Cambria Math" panose="02040503050406030204" pitchFamily="18" charset="0"/>
                            </a:rPr>
                            <m:t>1</m:t>
                          </m:r>
                        </m:num>
                        <m:den>
                          <m:r>
                            <a:rPr lang="en-US" dirty="0">
                              <a:latin typeface="Cambria Math" panose="02040503050406030204" pitchFamily="18" charset="0"/>
                            </a:rPr>
                            <m:t>1+</m:t>
                          </m:r>
                          <m:sSup>
                            <m:sSupPr>
                              <m:ctrlPr>
                                <a:rPr lang="en-US" b="1" i="1" dirty="0">
                                  <a:latin typeface="Cambria Math" panose="02040503050406030204" pitchFamily="18" charset="0"/>
                                </a:rPr>
                              </m:ctrlPr>
                            </m:sSupPr>
                            <m:e>
                              <m:r>
                                <a:rPr lang="en-US" dirty="0">
                                  <a:latin typeface="Cambria Math" panose="02040503050406030204" pitchFamily="18" charset="0"/>
                                </a:rPr>
                                <m:t>ⅇ</m:t>
                              </m:r>
                            </m:e>
                            <m:sup>
                              <m:r>
                                <a:rPr lang="en-US" dirty="0">
                                  <a:latin typeface="Cambria Math" panose="02040503050406030204" pitchFamily="18" charset="0"/>
                                </a:rPr>
                                <m:t>−</m:t>
                              </m:r>
                              <m:sSup>
                                <m:sSupPr>
                                  <m:ctrlPr>
                                    <a:rPr lang="en-US" b="1" i="1" dirty="0">
                                      <a:latin typeface="Cambria Math" panose="02040503050406030204" pitchFamily="18" charset="0"/>
                                    </a:rPr>
                                  </m:ctrlPr>
                                </m:sSupPr>
                                <m:e>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ea typeface="Cambria Math" panose="02040503050406030204" pitchFamily="18" charset="0"/>
                                        </a:rPr>
                                        <m:t>𝜽</m:t>
                                      </m:r>
                                    </m:e>
                                    <m:sup>
                                      <m:r>
                                        <a:rPr lang="en-US" b="1" i="1" dirty="0" smtClean="0">
                                          <a:latin typeface="Cambria Math" panose="02040503050406030204" pitchFamily="18" charset="0"/>
                                        </a:rPr>
                                        <m:t>∗</m:t>
                                      </m:r>
                                    </m:sup>
                                  </m:sSup>
                                </m:e>
                                <m:sup>
                                  <m:r>
                                    <a:rPr lang="en-US" i="1" dirty="0">
                                      <a:latin typeface="Cambria Math" panose="02040503050406030204" pitchFamily="18" charset="0"/>
                                    </a:rPr>
                                    <m:t>𝑇</m:t>
                                  </m:r>
                                </m:sup>
                              </m:sSup>
                              <m:acc>
                                <m:accPr>
                                  <m:chr m:val="̂"/>
                                  <m:ctrlPr>
                                    <a:rPr lang="en-US" i="1">
                                      <a:latin typeface="Cambria Math" panose="02040503050406030204" pitchFamily="18" charset="0"/>
                                    </a:rPr>
                                  </m:ctrlPr>
                                </m:accPr>
                                <m:e>
                                  <m:r>
                                    <a:rPr lang="en-US" i="1">
                                      <a:latin typeface="Cambria Math" panose="02040503050406030204" pitchFamily="18" charset="0"/>
                                    </a:rPr>
                                    <m:t>𝑥</m:t>
                                  </m:r>
                                </m:e>
                              </m:acc>
                            </m:sup>
                          </m:sSup>
                        </m:den>
                      </m:f>
                    </m:oMath>
                  </m:oMathPara>
                </a14:m>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5" name="TextBox 4">
                <a:extLst>
                  <a:ext uri="{FF2B5EF4-FFF2-40B4-BE49-F238E27FC236}">
                    <a16:creationId xmlns:a16="http://schemas.microsoft.com/office/drawing/2014/main" id="{9B723D71-6ACF-495E-A851-268712F9CB17}"/>
                  </a:ext>
                </a:extLst>
              </p:cNvPr>
              <p:cNvSpPr txBox="1">
                <a:spLocks noRot="1" noChangeAspect="1" noMove="1" noResize="1" noEditPoints="1" noAdjustHandles="1" noChangeArrowheads="1" noChangeShapeType="1" noTextEdit="1"/>
              </p:cNvSpPr>
              <p:nvPr/>
            </p:nvSpPr>
            <p:spPr>
              <a:xfrm>
                <a:off x="395536" y="1151441"/>
                <a:ext cx="8136904" cy="6298840"/>
              </a:xfrm>
              <a:prstGeom prst="rect">
                <a:avLst/>
              </a:prstGeom>
              <a:blipFill>
                <a:blip r:embed="rId3"/>
                <a:stretch>
                  <a:fillRect l="-524" t="-58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1449E0B-5A1B-4301-8857-4B25606B6FEC}"/>
              </a:ext>
            </a:extLst>
          </p:cNvPr>
          <p:cNvPicPr>
            <a:picLocks noChangeAspect="1"/>
          </p:cNvPicPr>
          <p:nvPr/>
        </p:nvPicPr>
        <p:blipFill>
          <a:blip r:embed="rId4"/>
          <a:stretch>
            <a:fillRect/>
          </a:stretch>
        </p:blipFill>
        <p:spPr>
          <a:xfrm>
            <a:off x="2771800" y="1735261"/>
            <a:ext cx="3096344" cy="780078"/>
          </a:xfrm>
          <a:prstGeom prst="rect">
            <a:avLst/>
          </a:prstGeom>
        </p:spPr>
      </p:pic>
      <p:pic>
        <p:nvPicPr>
          <p:cNvPr id="4" name="Picture 3">
            <a:extLst>
              <a:ext uri="{FF2B5EF4-FFF2-40B4-BE49-F238E27FC236}">
                <a16:creationId xmlns:a16="http://schemas.microsoft.com/office/drawing/2014/main" id="{312583E1-3F28-4AFC-9435-E93CF2579E1D}"/>
              </a:ext>
            </a:extLst>
          </p:cNvPr>
          <p:cNvPicPr>
            <a:picLocks noChangeAspect="1"/>
          </p:cNvPicPr>
          <p:nvPr/>
        </p:nvPicPr>
        <p:blipFill>
          <a:blip r:embed="rId5"/>
          <a:stretch>
            <a:fillRect/>
          </a:stretch>
        </p:blipFill>
        <p:spPr>
          <a:xfrm>
            <a:off x="2771800" y="2996952"/>
            <a:ext cx="3168352" cy="114688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1374174-88BA-460B-A943-892E316D1759}"/>
                  </a:ext>
                </a:extLst>
              </p:cNvPr>
              <p:cNvSpPr txBox="1"/>
              <p:nvPr/>
            </p:nvSpPr>
            <p:spPr>
              <a:xfrm>
                <a:off x="6156176" y="3717032"/>
                <a:ext cx="2682899" cy="646331"/>
              </a:xfrm>
              <a:prstGeom prst="rect">
                <a:avLst/>
              </a:prstGeom>
              <a:noFill/>
            </p:spPr>
            <p:txBody>
              <a:bodyPr wrap="square" rtlCol="0">
                <a:spAutoFit/>
              </a:bodyPr>
              <a:lstStyle/>
              <a:p>
                <a:r>
                  <a:rPr lang="en-US" dirty="0"/>
                  <a:t>Using simultaneous updates for all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𝜃</m:t>
                        </m:r>
                      </m:e>
                      <m:sub>
                        <m:r>
                          <a:rPr lang="en-US" i="1" dirty="0">
                            <a:latin typeface="Cambria Math" panose="02040503050406030204" pitchFamily="18" charset="0"/>
                          </a:rPr>
                          <m:t>𝑖</m:t>
                        </m:r>
                      </m:sub>
                    </m:sSub>
                  </m:oMath>
                </a14:m>
                <a:r>
                  <a:rPr lang="en-US" dirty="0"/>
                  <a:t>s</a:t>
                </a:r>
              </a:p>
            </p:txBody>
          </p:sp>
        </mc:Choice>
        <mc:Fallback xmlns="">
          <p:sp>
            <p:nvSpPr>
              <p:cNvPr id="6" name="TextBox 5">
                <a:extLst>
                  <a:ext uri="{FF2B5EF4-FFF2-40B4-BE49-F238E27FC236}">
                    <a16:creationId xmlns:a16="http://schemas.microsoft.com/office/drawing/2014/main" id="{41374174-88BA-460B-A943-892E316D1759}"/>
                  </a:ext>
                </a:extLst>
              </p:cNvPr>
              <p:cNvSpPr txBox="1">
                <a:spLocks noRot="1" noChangeAspect="1" noMove="1" noResize="1" noEditPoints="1" noAdjustHandles="1" noChangeArrowheads="1" noChangeShapeType="1" noTextEdit="1"/>
              </p:cNvSpPr>
              <p:nvPr/>
            </p:nvSpPr>
            <p:spPr>
              <a:xfrm>
                <a:off x="6156176" y="3717032"/>
                <a:ext cx="2682899" cy="646331"/>
              </a:xfrm>
              <a:prstGeom prst="rect">
                <a:avLst/>
              </a:prstGeom>
              <a:blipFill>
                <a:blip r:embed="rId6"/>
                <a:stretch>
                  <a:fillRect l="-2045" t="-5660" b="-14151"/>
                </a:stretch>
              </a:blipFill>
            </p:spPr>
            <p:txBody>
              <a:bodyPr/>
              <a:lstStyle/>
              <a:p>
                <a:r>
                  <a:rPr lang="en-US">
                    <a:noFill/>
                  </a:rPr>
                  <a:t> </a:t>
                </a:r>
              </a:p>
            </p:txBody>
          </p:sp>
        </mc:Fallback>
      </mc:AlternateContent>
      <p:sp>
        <p:nvSpPr>
          <p:cNvPr id="2" name="TextBox 4">
            <a:extLst>
              <a:ext uri="{FF2B5EF4-FFF2-40B4-BE49-F238E27FC236}">
                <a16:creationId xmlns:a16="http://schemas.microsoft.com/office/drawing/2014/main" id="{B23577DB-ACC7-24C8-759F-4732993138C3}"/>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99959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What’s Machine Learning?</a:t>
            </a:r>
            <a:endParaRPr lang="en-GB" dirty="0"/>
          </a:p>
        </p:txBody>
      </p:sp>
      <p:sp>
        <p:nvSpPr>
          <p:cNvPr id="5" name="Title 1">
            <a:extLst>
              <a:ext uri="{FF2B5EF4-FFF2-40B4-BE49-F238E27FC236}">
                <a16:creationId xmlns:a16="http://schemas.microsoft.com/office/drawing/2014/main" id="{6589361C-BFD6-43EA-A87B-A746E10B93D6}"/>
              </a:ext>
            </a:extLst>
          </p:cNvPr>
          <p:cNvSpPr txBox="1">
            <a:spLocks/>
          </p:cNvSpPr>
          <p:nvPr/>
        </p:nvSpPr>
        <p:spPr bwMode="auto">
          <a:xfrm>
            <a:off x="179512" y="1232756"/>
            <a:ext cx="8640960" cy="4392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algn="l"/>
            <a:r>
              <a:rPr lang="en-US" sz="2000" dirty="0"/>
              <a:t>With respect to the mechanism used for training, it is divided into 3 main categories:</a:t>
            </a:r>
          </a:p>
          <a:p>
            <a:pPr algn="l"/>
            <a:endParaRPr lang="en-US" sz="2000" dirty="0"/>
          </a:p>
          <a:p>
            <a:pPr algn="l"/>
            <a:endParaRPr lang="en-US" sz="2000" dirty="0"/>
          </a:p>
          <a:p>
            <a:pPr marL="971550" lvl="1" indent="-514350">
              <a:buFont typeface="+mj-lt"/>
              <a:buAutoNum type="arabicPeriod"/>
            </a:pPr>
            <a:r>
              <a:rPr lang="en-US" sz="2000" b="1" dirty="0">
                <a:latin typeface="+mj-lt"/>
              </a:rPr>
              <a:t>Supervised Learning: </a:t>
            </a:r>
            <a:r>
              <a:rPr lang="en-US" sz="2000" dirty="0">
                <a:latin typeface="+mj-lt"/>
              </a:rPr>
              <a:t>learning from example input-output pairs – this lecture.</a:t>
            </a:r>
          </a:p>
          <a:p>
            <a:pPr marL="971550" lvl="1" indent="-514350">
              <a:buFont typeface="+mj-lt"/>
              <a:buAutoNum type="arabicPeriod"/>
            </a:pPr>
            <a:endParaRPr lang="en-US" sz="2000" dirty="0">
              <a:latin typeface="+mj-lt"/>
            </a:endParaRPr>
          </a:p>
          <a:p>
            <a:pPr marL="971550" lvl="1" indent="-514350">
              <a:buFont typeface="+mj-lt"/>
              <a:buAutoNum type="arabicPeriod"/>
            </a:pPr>
            <a:r>
              <a:rPr lang="en-US" sz="2000" b="1" dirty="0">
                <a:latin typeface="+mj-lt"/>
              </a:rPr>
              <a:t>Unsupervised Learning: </a:t>
            </a:r>
            <a:r>
              <a:rPr lang="en-US" sz="2000" dirty="0">
                <a:latin typeface="+mj-lt"/>
              </a:rPr>
              <a:t>pure data-driven process: discovering patterns in a dataset, e.g., clustering.</a:t>
            </a:r>
          </a:p>
          <a:p>
            <a:pPr marL="971550" lvl="1" indent="-514350">
              <a:buFont typeface="+mj-lt"/>
              <a:buAutoNum type="arabicPeriod"/>
            </a:pPr>
            <a:endParaRPr lang="en-US" sz="2000" dirty="0">
              <a:latin typeface="+mj-lt"/>
            </a:endParaRPr>
          </a:p>
          <a:p>
            <a:pPr marL="971550" lvl="1" indent="-514350">
              <a:buFont typeface="+mj-lt"/>
              <a:buAutoNum type="arabicPeriod"/>
            </a:pPr>
            <a:r>
              <a:rPr lang="en-US" sz="2000" b="1" dirty="0">
                <a:latin typeface="+mj-lt"/>
              </a:rPr>
              <a:t>Reinforcement Learning: </a:t>
            </a:r>
            <a:r>
              <a:rPr lang="en-US" sz="2000" dirty="0">
                <a:latin typeface="+mj-lt"/>
              </a:rPr>
              <a:t>learning how to interact in an environment by looking at the impact every action has on the </a:t>
            </a:r>
            <a:r>
              <a:rPr lang="en-US" sz="2000">
                <a:latin typeface="+mj-lt"/>
              </a:rPr>
              <a:t>environment itself.</a:t>
            </a:r>
            <a:endParaRPr lang="en-US" sz="2000" dirty="0">
              <a:latin typeface="+mj-lt"/>
            </a:endParaRPr>
          </a:p>
        </p:txBody>
      </p:sp>
      <p:sp>
        <p:nvSpPr>
          <p:cNvPr id="2" name="TextBox 4">
            <a:extLst>
              <a:ext uri="{FF2B5EF4-FFF2-40B4-BE49-F238E27FC236}">
                <a16:creationId xmlns:a16="http://schemas.microsoft.com/office/drawing/2014/main" id="{7F933999-9A9E-D301-9237-565E5E447ACC}"/>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652503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a:t>Neural Networks – motivations </a:t>
            </a:r>
          </a:p>
        </p:txBody>
      </p:sp>
      <p:sp>
        <p:nvSpPr>
          <p:cNvPr id="5" name="TextBox 4">
            <a:extLst>
              <a:ext uri="{FF2B5EF4-FFF2-40B4-BE49-F238E27FC236}">
                <a16:creationId xmlns:a16="http://schemas.microsoft.com/office/drawing/2014/main" id="{9B723D71-6ACF-495E-A851-268712F9CB17}"/>
              </a:ext>
            </a:extLst>
          </p:cNvPr>
          <p:cNvSpPr txBox="1"/>
          <p:nvPr/>
        </p:nvSpPr>
        <p:spPr>
          <a:xfrm>
            <a:off x="395536" y="1151441"/>
            <a:ext cx="8136904" cy="2031325"/>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18B955B2-DFF0-4BE3-84C8-40BB2F166445}"/>
              </a:ext>
            </a:extLst>
          </p:cNvPr>
          <p:cNvSpPr txBox="1"/>
          <p:nvPr/>
        </p:nvSpPr>
        <p:spPr>
          <a:xfrm>
            <a:off x="395536" y="1151441"/>
            <a:ext cx="8136904" cy="6186309"/>
          </a:xfrm>
          <a:prstGeom prst="rect">
            <a:avLst/>
          </a:prstGeom>
          <a:noFill/>
        </p:spPr>
        <p:txBody>
          <a:bodyPr wrap="square" rtlCol="0">
            <a:spAutoFit/>
          </a:bodyPr>
          <a:lstStyle/>
          <a:p>
            <a:pPr marL="285750" indent="-285750">
              <a:buFont typeface="Arial" panose="020B0604020202020204" pitchFamily="34" charset="0"/>
              <a:buChar char="•"/>
            </a:pPr>
            <a:r>
              <a:rPr lang="en-US" dirty="0"/>
              <a:t>Logistic Regression is a very simple, yet powerful, technique – but it has some limitations.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Let’s consider the following classification problem: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this case, the two classes aren’t linearly separable. We can’t use logistic regression.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need to come out with a nonlinear decision rule.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050" name="Picture 2">
            <a:extLst>
              <a:ext uri="{FF2B5EF4-FFF2-40B4-BE49-F238E27FC236}">
                <a16:creationId xmlns:a16="http://schemas.microsoft.com/office/drawing/2014/main" id="{5A06021D-E83C-4680-A24B-7FA672481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443926"/>
            <a:ext cx="3672408" cy="24626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0D9F5E75-1933-FB98-329F-B6C721917D78}"/>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86660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a:t>Neural Networks – motivations </a:t>
            </a:r>
          </a:p>
        </p:txBody>
      </p:sp>
      <p:sp>
        <p:nvSpPr>
          <p:cNvPr id="5" name="TextBox 4">
            <a:extLst>
              <a:ext uri="{FF2B5EF4-FFF2-40B4-BE49-F238E27FC236}">
                <a16:creationId xmlns:a16="http://schemas.microsoft.com/office/drawing/2014/main" id="{9B723D71-6ACF-495E-A851-268712F9CB17}"/>
              </a:ext>
            </a:extLst>
          </p:cNvPr>
          <p:cNvSpPr txBox="1"/>
          <p:nvPr/>
        </p:nvSpPr>
        <p:spPr>
          <a:xfrm>
            <a:off x="395536" y="1151441"/>
            <a:ext cx="8136904" cy="2031325"/>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8B955B2-DFF0-4BE3-84C8-40BB2F166445}"/>
                  </a:ext>
                </a:extLst>
              </p:cNvPr>
              <p:cNvSpPr txBox="1"/>
              <p:nvPr/>
            </p:nvSpPr>
            <p:spPr>
              <a:xfrm>
                <a:off x="395536" y="1151441"/>
                <a:ext cx="8424936" cy="6929782"/>
              </a:xfrm>
              <a:prstGeom prst="rect">
                <a:avLst/>
              </a:prstGeom>
              <a:noFill/>
            </p:spPr>
            <p:txBody>
              <a:bodyPr wrap="square" rtlCol="0">
                <a:spAutoFit/>
              </a:bodyPr>
              <a:lstStyle/>
              <a:p>
                <a:pPr marL="285750" indent="-285750">
                  <a:buFont typeface="Arial" panose="020B0604020202020204" pitchFamily="34" charset="0"/>
                  <a:buChar char="•"/>
                </a:pPr>
                <a:r>
                  <a:rPr lang="en-US" dirty="0"/>
                  <a:t>So far, we have seen examples where the input sample for represented by 1 or 2 features. </a:t>
                </a:r>
              </a:p>
              <a:p>
                <a:pPr marL="285750" indent="-285750">
                  <a:buFont typeface="Arial" panose="020B0604020202020204" pitchFamily="34" charset="0"/>
                  <a:buChar char="•"/>
                </a:pPr>
                <a:r>
                  <a:rPr lang="en-US" dirty="0"/>
                  <a:t>Many interesting applications, though, can have more than 1k features</a:t>
                </a:r>
              </a:p>
              <a:p>
                <a:pPr marL="285750" indent="-285750">
                  <a:buFont typeface="Arial" panose="020B0604020202020204" pitchFamily="34" charset="0"/>
                  <a:buChar char="•"/>
                </a:pPr>
                <a:r>
                  <a:rPr lang="en-US" dirty="0"/>
                  <a:t>In those cases, it is very likely that the data isn’t linearly separable.</a:t>
                </a:r>
              </a:p>
              <a:p>
                <a:pPr marL="285750" indent="-285750">
                  <a:buFont typeface="Arial" panose="020B0604020202020204" pitchFamily="34" charset="0"/>
                  <a:buChar char="•"/>
                </a:pPr>
                <a:r>
                  <a:rPr lang="en-US" dirty="0"/>
                  <a:t>Example: classifying images (computer vision).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the classifier, this image is a tensor 3 (as the RGB channels) x 1200 (pixels on the x-axes) x 650 (pixels on the y-axes): it is represented by 2’340’000 8-bit values!  </a:t>
                </a:r>
              </a:p>
              <a:p>
                <a:pPr marL="285750" indent="-285750">
                  <a:buFont typeface="Arial" panose="020B0604020202020204" pitchFamily="34" charset="0"/>
                  <a:buChar char="•"/>
                </a:pPr>
                <a:r>
                  <a:rPr lang="en-US" dirty="0"/>
                  <a:t>In this case, the feature vector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 </m:t>
                    </m:r>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m>
                                <m:mPr>
                                  <m:mcs>
                                    <m:mc>
                                      <m:mcPr>
                                        <m:count m:val="1"/>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𝑖</m:t>
                                    </m:r>
                                    <m:r>
                                      <a:rPr lang="en-US" b="0" i="1" dirty="0" smtClean="0">
                                        <a:latin typeface="Cambria Math" panose="02040503050406030204" pitchFamily="18" charset="0"/>
                                      </a:rPr>
                                      <m:t>𝑛𝑡𝑒𝑛𝑠𝑖𝑡𝑦</m:t>
                                    </m:r>
                                    <m:r>
                                      <a:rPr lang="en-US" b="0" i="1" dirty="0" smtClean="0">
                                        <a:latin typeface="Cambria Math" panose="02040503050406030204" pitchFamily="18" charset="0"/>
                                      </a:rPr>
                                      <m:t> </m:t>
                                    </m:r>
                                    <m:r>
                                      <a:rPr lang="en-US" b="0" i="1" dirty="0" smtClean="0">
                                        <a:latin typeface="Cambria Math" panose="02040503050406030204" pitchFamily="18" charset="0"/>
                                      </a:rPr>
                                      <m:t>𝑜𝑓</m:t>
                                    </m:r>
                                    <m:r>
                                      <a:rPr lang="en-US" b="0" i="1" dirty="0" smtClean="0">
                                        <a:latin typeface="Cambria Math" panose="02040503050406030204" pitchFamily="18" charset="0"/>
                                      </a:rPr>
                                      <m:t> </m:t>
                                    </m:r>
                                    <m:r>
                                      <a:rPr lang="en-US" b="0" i="1" dirty="0" smtClean="0">
                                        <a:latin typeface="Cambria Math" panose="02040503050406030204" pitchFamily="18" charset="0"/>
                                      </a:rPr>
                                      <m:t>𝑝𝑖𝑥𝑒𝑙</m:t>
                                    </m:r>
                                    <m:r>
                                      <a:rPr lang="en-US" b="0" i="1" dirty="0" smtClean="0">
                                        <a:latin typeface="Cambria Math" panose="02040503050406030204" pitchFamily="18" charset="0"/>
                                      </a:rPr>
                                      <m:t> 1</m:t>
                                    </m:r>
                                  </m:e>
                                </m:mr>
                                <m:mr>
                                  <m:e>
                                    <m:r>
                                      <m:rPr>
                                        <m:brk m:alnAt="7"/>
                                      </m:rPr>
                                      <a:rPr lang="en-US" i="1" dirty="0">
                                        <a:latin typeface="Cambria Math" panose="02040503050406030204" pitchFamily="18" charset="0"/>
                                      </a:rPr>
                                      <m:t>𝑖</m:t>
                                    </m:r>
                                    <m:r>
                                      <a:rPr lang="en-US" i="1" dirty="0">
                                        <a:latin typeface="Cambria Math" panose="02040503050406030204" pitchFamily="18" charset="0"/>
                                      </a:rPr>
                                      <m:t>𝑛𝑡𝑒𝑛𝑠𝑖𝑡𝑦</m:t>
                                    </m:r>
                                    <m:r>
                                      <a:rPr lang="en-US" i="1" dirty="0">
                                        <a:latin typeface="Cambria Math" panose="02040503050406030204" pitchFamily="18" charset="0"/>
                                      </a:rPr>
                                      <m:t> </m:t>
                                    </m:r>
                                    <m:r>
                                      <a:rPr lang="en-US" i="1" dirty="0">
                                        <a:latin typeface="Cambria Math" panose="02040503050406030204" pitchFamily="18" charset="0"/>
                                      </a:rPr>
                                      <m:t>𝑜𝑓</m:t>
                                    </m:r>
                                    <m:r>
                                      <a:rPr lang="en-US" i="1" dirty="0">
                                        <a:latin typeface="Cambria Math" panose="02040503050406030204" pitchFamily="18" charset="0"/>
                                      </a:rPr>
                                      <m:t> </m:t>
                                    </m:r>
                                    <m:r>
                                      <a:rPr lang="en-US" i="1" dirty="0">
                                        <a:latin typeface="Cambria Math" panose="02040503050406030204" pitchFamily="18" charset="0"/>
                                      </a:rPr>
                                      <m:t>𝑝𝑖𝑥𝑒𝑙</m:t>
                                    </m:r>
                                    <m:r>
                                      <a:rPr lang="en-US" i="1" dirty="0">
                                        <a:latin typeface="Cambria Math" panose="02040503050406030204" pitchFamily="18" charset="0"/>
                                      </a:rPr>
                                      <m:t> 2</m:t>
                                    </m:r>
                                  </m:e>
                                </m:mr>
                              </m:m>
                            </m:e>
                          </m:mr>
                          <m:mr>
                            <m:e>
                              <m:m>
                                <m:mPr>
                                  <m:mcs>
                                    <m:mc>
                                      <m:mcPr>
                                        <m:count m:val="1"/>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m:t>
                                    </m:r>
                                  </m:e>
                                </m:mr>
                                <m:mr>
                                  <m:e>
                                    <m:r>
                                      <m:rPr>
                                        <m:brk m:alnAt="7"/>
                                      </m:rPr>
                                      <a:rPr lang="en-US" i="1" dirty="0">
                                        <a:latin typeface="Cambria Math" panose="02040503050406030204" pitchFamily="18" charset="0"/>
                                      </a:rPr>
                                      <m:t>𝑖</m:t>
                                    </m:r>
                                    <m:r>
                                      <a:rPr lang="en-US" i="1" dirty="0">
                                        <a:latin typeface="Cambria Math" panose="02040503050406030204" pitchFamily="18" charset="0"/>
                                      </a:rPr>
                                      <m:t>𝑛𝑡𝑒𝑛𝑠𝑖𝑡𝑦</m:t>
                                    </m:r>
                                    <m:r>
                                      <a:rPr lang="en-US" i="1" dirty="0">
                                        <a:latin typeface="Cambria Math" panose="02040503050406030204" pitchFamily="18" charset="0"/>
                                      </a:rPr>
                                      <m:t> </m:t>
                                    </m:r>
                                    <m:r>
                                      <a:rPr lang="en-US" i="1" dirty="0">
                                        <a:latin typeface="Cambria Math" panose="02040503050406030204" pitchFamily="18" charset="0"/>
                                      </a:rPr>
                                      <m:t>𝑜𝑓</m:t>
                                    </m:r>
                                    <m:r>
                                      <a:rPr lang="en-US" i="1" dirty="0">
                                        <a:latin typeface="Cambria Math" panose="02040503050406030204" pitchFamily="18" charset="0"/>
                                      </a:rPr>
                                      <m:t> </m:t>
                                    </m:r>
                                    <m:r>
                                      <a:rPr lang="en-US" i="1" dirty="0">
                                        <a:latin typeface="Cambria Math" panose="02040503050406030204" pitchFamily="18" charset="0"/>
                                      </a:rPr>
                                      <m:t>𝑝𝑖𝑥𝑒𝑙</m:t>
                                    </m:r>
                                    <m:r>
                                      <a:rPr lang="en-US" i="1" dirty="0">
                                        <a:latin typeface="Cambria Math" panose="02040503050406030204" pitchFamily="18" charset="0"/>
                                      </a:rPr>
                                      <m:t> </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m:t>
                                        </m:r>
                                      </m:sup>
                                    </m:sSup>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340</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000</m:t>
                                    </m:r>
                                  </m:e>
                                </m:mr>
                              </m:m>
                            </m:e>
                          </m:mr>
                        </m:m>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ℝ</m:t>
                        </m:r>
                      </m:e>
                      <m:sup>
                        <m:r>
                          <a:rPr lang="en-US" b="0" i="1" dirty="0" smtClean="0">
                            <a:latin typeface="Cambria Math" panose="02040503050406030204" pitchFamily="18" charset="0"/>
                          </a:rPr>
                          <m:t>23400000</m:t>
                        </m:r>
                      </m:sup>
                    </m:sSup>
                  </m:oMath>
                </a14:m>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7" name="TextBox 6">
                <a:extLst>
                  <a:ext uri="{FF2B5EF4-FFF2-40B4-BE49-F238E27FC236}">
                    <a16:creationId xmlns:a16="http://schemas.microsoft.com/office/drawing/2014/main" id="{18B955B2-DFF0-4BE3-84C8-40BB2F166445}"/>
                  </a:ext>
                </a:extLst>
              </p:cNvPr>
              <p:cNvSpPr txBox="1">
                <a:spLocks noRot="1" noChangeAspect="1" noMove="1" noResize="1" noEditPoints="1" noAdjustHandles="1" noChangeArrowheads="1" noChangeShapeType="1" noTextEdit="1"/>
              </p:cNvSpPr>
              <p:nvPr/>
            </p:nvSpPr>
            <p:spPr>
              <a:xfrm>
                <a:off x="395536" y="1151441"/>
                <a:ext cx="8424936" cy="6929782"/>
              </a:xfrm>
              <a:prstGeom prst="rect">
                <a:avLst/>
              </a:prstGeom>
              <a:blipFill>
                <a:blip r:embed="rId3"/>
                <a:stretch>
                  <a:fillRect l="-507" t="-528"/>
                </a:stretch>
              </a:blipFill>
            </p:spPr>
            <p:txBody>
              <a:bodyPr/>
              <a:lstStyle/>
              <a:p>
                <a:r>
                  <a:rPr lang="en-US">
                    <a:noFill/>
                  </a:rPr>
                  <a:t> </a:t>
                </a:r>
              </a:p>
            </p:txBody>
          </p:sp>
        </mc:Fallback>
      </mc:AlternateContent>
      <p:pic>
        <p:nvPicPr>
          <p:cNvPr id="5122" name="Picture 2" descr="Cute Dog Names - Over 200 Adorable Names for Boy and Girl Puppies">
            <a:extLst>
              <a:ext uri="{FF2B5EF4-FFF2-40B4-BE49-F238E27FC236}">
                <a16:creationId xmlns:a16="http://schemas.microsoft.com/office/drawing/2014/main" id="{7E816170-7E94-47B3-8A75-3F3E4F27B8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2677" y="2708920"/>
            <a:ext cx="3242622" cy="17564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BF96483A-5306-F8CA-9AAB-E7D937A36A3E}"/>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3574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a:t>Neural Networks </a:t>
            </a:r>
            <a:r>
              <a:rPr lang="en-GB"/>
              <a:t>– background </a:t>
            </a:r>
            <a:endParaRPr lang="en-GB" dirty="0"/>
          </a:p>
        </p:txBody>
      </p:sp>
      <p:sp>
        <p:nvSpPr>
          <p:cNvPr id="5" name="TextBox 4">
            <a:extLst>
              <a:ext uri="{FF2B5EF4-FFF2-40B4-BE49-F238E27FC236}">
                <a16:creationId xmlns:a16="http://schemas.microsoft.com/office/drawing/2014/main" id="{9B723D71-6ACF-495E-A851-268712F9CB17}"/>
              </a:ext>
            </a:extLst>
          </p:cNvPr>
          <p:cNvSpPr txBox="1"/>
          <p:nvPr/>
        </p:nvSpPr>
        <p:spPr>
          <a:xfrm>
            <a:off x="395536" y="1151441"/>
            <a:ext cx="8136904" cy="2031325"/>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18B955B2-DFF0-4BE3-84C8-40BB2F166445}"/>
              </a:ext>
            </a:extLst>
          </p:cNvPr>
          <p:cNvSpPr txBox="1"/>
          <p:nvPr/>
        </p:nvSpPr>
        <p:spPr>
          <a:xfrm>
            <a:off x="395536" y="1151441"/>
            <a:ext cx="8424936"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6B08DF1C-D420-40EF-9D35-C66028F389FD}"/>
              </a:ext>
            </a:extLst>
          </p:cNvPr>
          <p:cNvSpPr txBox="1"/>
          <p:nvPr/>
        </p:nvSpPr>
        <p:spPr>
          <a:xfrm>
            <a:off x="417919" y="1151441"/>
            <a:ext cx="8424936" cy="4801314"/>
          </a:xfrm>
          <a:prstGeom prst="rect">
            <a:avLst/>
          </a:prstGeom>
          <a:noFill/>
        </p:spPr>
        <p:txBody>
          <a:bodyPr wrap="square" rtlCol="0">
            <a:spAutoFit/>
          </a:bodyPr>
          <a:lstStyle/>
          <a:p>
            <a:pPr marL="285750" indent="-285750">
              <a:buFont typeface="Arial" panose="020B0604020202020204" pitchFamily="34" charset="0"/>
              <a:buChar char="•"/>
            </a:pPr>
            <a:r>
              <a:rPr lang="en-US" dirty="0"/>
              <a:t>Neural Networks (NN) are considered state-of-the-art techniques for a big variety of applications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Originally designed to have algorithms that can mimic the brain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b="1" dirty="0"/>
              <a:t>brain</a:t>
            </a:r>
            <a:r>
              <a:rPr lang="en-US" dirty="0"/>
              <a:t>, indeed, can process a huge amount of data, from </a:t>
            </a:r>
            <a:r>
              <a:rPr lang="en-US" b="1" dirty="0"/>
              <a:t>different outputs</a:t>
            </a:r>
            <a:r>
              <a:rPr lang="en-US" dirty="0"/>
              <a:t>, and can learn locomotor skills, multiple languages, recognize complex patterns… with a </a:t>
            </a:r>
            <a:r>
              <a:rPr lang="en-US" b="1" dirty="0"/>
              <a:t>single learning algorithm</a:t>
            </a:r>
            <a:r>
              <a:rPr lang="en-US" dirty="0"/>
              <a:t>! </a:t>
            </a:r>
          </a:p>
          <a:p>
            <a:pPr marL="285750" indent="-285750">
              <a:buFont typeface="Arial" panose="020B0604020202020204" pitchFamily="34" charset="0"/>
              <a:buChar char="•"/>
            </a:pPr>
            <a:endParaRPr lang="en-US" dirty="0"/>
          </a:p>
          <a:p>
            <a:pPr marL="2571750" lvl="5" indent="-285750">
              <a:buFont typeface="Arial" panose="020B0604020202020204" pitchFamily="34" charset="0"/>
              <a:buChar char="•"/>
            </a:pPr>
            <a:r>
              <a:rPr lang="en-US" dirty="0"/>
              <a:t>There are devices that allow to </a:t>
            </a:r>
            <a:r>
              <a:rPr lang="en-US" b="1" dirty="0"/>
              <a:t>see</a:t>
            </a:r>
            <a:r>
              <a:rPr lang="en-US" dirty="0"/>
              <a:t> with the </a:t>
            </a:r>
            <a:r>
              <a:rPr lang="en-US" b="1" dirty="0"/>
              <a:t>tongue</a:t>
            </a:r>
            <a:r>
              <a:rPr lang="en-US" dirty="0"/>
              <a:t>: the intensity of each pixel of the greyscale camera produces a different tension to different locations in the tongue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026" name="Picture 2" descr="Blind mountain climber">
            <a:extLst>
              <a:ext uri="{FF2B5EF4-FFF2-40B4-BE49-F238E27FC236}">
                <a16:creationId xmlns:a16="http://schemas.microsoft.com/office/drawing/2014/main" id="{6E190889-456F-4734-BFC1-AB2CC6DAB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510294"/>
            <a:ext cx="1990725"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ED925D-3592-4501-BB99-D097F7A0B8B4}"/>
              </a:ext>
            </a:extLst>
          </p:cNvPr>
          <p:cNvSpPr txBox="1"/>
          <p:nvPr/>
        </p:nvSpPr>
        <p:spPr>
          <a:xfrm>
            <a:off x="2915816" y="5444464"/>
            <a:ext cx="4993675" cy="923330"/>
          </a:xfrm>
          <a:prstGeom prst="rect">
            <a:avLst/>
          </a:prstGeom>
          <a:noFill/>
        </p:spPr>
        <p:txBody>
          <a:bodyPr wrap="none" rtlCol="0">
            <a:spAutoFit/>
          </a:bodyPr>
          <a:lstStyle/>
          <a:p>
            <a:r>
              <a:rPr lang="en-US" dirty="0"/>
              <a:t>Danilov, Yuri &amp; Tyler, Mitchell. (2006). </a:t>
            </a:r>
          </a:p>
          <a:p>
            <a:r>
              <a:rPr lang="en-US" dirty="0" err="1"/>
              <a:t>Brainport</a:t>
            </a:r>
            <a:r>
              <a:rPr lang="en-US" dirty="0"/>
              <a:t>: An alternative input to the brain. </a:t>
            </a:r>
          </a:p>
          <a:p>
            <a:r>
              <a:rPr lang="en-US" dirty="0"/>
              <a:t>Journal of integrative neuroscience. 4. 537-50. </a:t>
            </a:r>
          </a:p>
        </p:txBody>
      </p:sp>
      <p:sp>
        <p:nvSpPr>
          <p:cNvPr id="3" name="TextBox 4">
            <a:extLst>
              <a:ext uri="{FF2B5EF4-FFF2-40B4-BE49-F238E27FC236}">
                <a16:creationId xmlns:a16="http://schemas.microsoft.com/office/drawing/2014/main" id="{DCCD40C8-AD1D-5340-9CF9-E25864F3BCFA}"/>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805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y are neuron axons long and spindly? Study shows they're optimizing  signaling efficiency">
            <a:extLst>
              <a:ext uri="{FF2B5EF4-FFF2-40B4-BE49-F238E27FC236}">
                <a16:creationId xmlns:a16="http://schemas.microsoft.com/office/drawing/2014/main" id="{84DF5811-B8B7-433C-9766-1EB40F3291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684" y="1582838"/>
            <a:ext cx="5688632" cy="31998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08DF1C-D420-40EF-9D35-C66028F389FD}"/>
              </a:ext>
            </a:extLst>
          </p:cNvPr>
          <p:cNvSpPr txBox="1"/>
          <p:nvPr/>
        </p:nvSpPr>
        <p:spPr>
          <a:xfrm>
            <a:off x="417919" y="1151441"/>
            <a:ext cx="8424936" cy="5632311"/>
          </a:xfrm>
          <a:prstGeom prst="rect">
            <a:avLst/>
          </a:prstGeom>
          <a:noFill/>
        </p:spPr>
        <p:txBody>
          <a:bodyPr wrap="square" rtlCol="0">
            <a:spAutoFit/>
          </a:bodyPr>
          <a:lstStyle/>
          <a:p>
            <a:pPr marL="285750" indent="-285750">
              <a:buFont typeface="Arial" panose="020B0604020202020204" pitchFamily="34" charset="0"/>
              <a:buChar char="•"/>
            </a:pPr>
            <a:r>
              <a:rPr lang="en-US" dirty="0"/>
              <a:t>NN were designed using as networks of neurons, using a simplified mathematical model of the neurons in the brain.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neuron is seen as a computational unit that gets several inputs from the dendrites, does some computations, and sends signals via the axons to other neurons.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218" name="Rectangle 2"/>
          <p:cNvSpPr>
            <a:spLocks noGrp="1" noChangeArrowheads="1"/>
          </p:cNvSpPr>
          <p:nvPr>
            <p:ph type="title"/>
          </p:nvPr>
        </p:nvSpPr>
        <p:spPr/>
        <p:txBody>
          <a:bodyPr/>
          <a:lstStyle/>
          <a:p>
            <a:r>
              <a:rPr lang="en-GB" dirty="0"/>
              <a:t>Neural Networks – background (</a:t>
            </a:r>
            <a:r>
              <a:rPr lang="en-GB" dirty="0" err="1"/>
              <a:t>con’t</a:t>
            </a:r>
            <a:r>
              <a:rPr lang="en-GB" dirty="0"/>
              <a:t>)</a:t>
            </a:r>
          </a:p>
        </p:txBody>
      </p:sp>
      <p:sp>
        <p:nvSpPr>
          <p:cNvPr id="5" name="TextBox 4">
            <a:extLst>
              <a:ext uri="{FF2B5EF4-FFF2-40B4-BE49-F238E27FC236}">
                <a16:creationId xmlns:a16="http://schemas.microsoft.com/office/drawing/2014/main" id="{9B723D71-6ACF-495E-A851-268712F9CB17}"/>
              </a:ext>
            </a:extLst>
          </p:cNvPr>
          <p:cNvSpPr txBox="1"/>
          <p:nvPr/>
        </p:nvSpPr>
        <p:spPr>
          <a:xfrm>
            <a:off x="395536" y="1151441"/>
            <a:ext cx="8136904" cy="2031325"/>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18B955B2-DFF0-4BE3-84C8-40BB2F166445}"/>
              </a:ext>
            </a:extLst>
          </p:cNvPr>
          <p:cNvSpPr txBox="1"/>
          <p:nvPr/>
        </p:nvSpPr>
        <p:spPr>
          <a:xfrm>
            <a:off x="395536" y="1151441"/>
            <a:ext cx="8424936"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85907294-A943-4950-AB7C-CD9195A3EEF3}"/>
              </a:ext>
            </a:extLst>
          </p:cNvPr>
          <p:cNvSpPr txBox="1"/>
          <p:nvPr/>
        </p:nvSpPr>
        <p:spPr>
          <a:xfrm>
            <a:off x="4427984" y="2266448"/>
            <a:ext cx="4104456" cy="276999"/>
          </a:xfrm>
          <a:prstGeom prst="rect">
            <a:avLst/>
          </a:prstGeom>
          <a:noFill/>
        </p:spPr>
        <p:txBody>
          <a:bodyPr wrap="square" rtlCol="0">
            <a:spAutoFit/>
          </a:bodyPr>
          <a:lstStyle/>
          <a:p>
            <a:r>
              <a:rPr lang="en-US" sz="1200" dirty="0"/>
              <a:t>: Input “wires” that receive inputs from other locations</a:t>
            </a:r>
          </a:p>
        </p:txBody>
      </p:sp>
      <p:sp>
        <p:nvSpPr>
          <p:cNvPr id="10" name="TextBox 9">
            <a:extLst>
              <a:ext uri="{FF2B5EF4-FFF2-40B4-BE49-F238E27FC236}">
                <a16:creationId xmlns:a16="http://schemas.microsoft.com/office/drawing/2014/main" id="{9B43D511-0A85-4B70-8D24-8EDF8D6FE218}"/>
              </a:ext>
            </a:extLst>
          </p:cNvPr>
          <p:cNvSpPr txBox="1"/>
          <p:nvPr/>
        </p:nvSpPr>
        <p:spPr>
          <a:xfrm>
            <a:off x="6966266" y="2659802"/>
            <a:ext cx="2016224" cy="646331"/>
          </a:xfrm>
          <a:prstGeom prst="rect">
            <a:avLst/>
          </a:prstGeom>
          <a:noFill/>
        </p:spPr>
        <p:txBody>
          <a:bodyPr wrap="square" rtlCol="0">
            <a:spAutoFit/>
          </a:bodyPr>
          <a:lstStyle/>
          <a:p>
            <a:r>
              <a:rPr lang="en-US" sz="1200" dirty="0"/>
              <a:t>: Output “wires” that send messages to other neurons</a:t>
            </a:r>
          </a:p>
        </p:txBody>
      </p:sp>
      <p:sp>
        <p:nvSpPr>
          <p:cNvPr id="2" name="TextBox 4">
            <a:extLst>
              <a:ext uri="{FF2B5EF4-FFF2-40B4-BE49-F238E27FC236}">
                <a16:creationId xmlns:a16="http://schemas.microsoft.com/office/drawing/2014/main" id="{C9F4E39A-3732-D4D4-2AD6-4A666B86F6B6}"/>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96195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22F9A8-1A17-4B67-86D7-C82B77581DBF}"/>
              </a:ext>
            </a:extLst>
          </p:cNvPr>
          <p:cNvPicPr>
            <a:picLocks noChangeAspect="1"/>
          </p:cNvPicPr>
          <p:nvPr/>
        </p:nvPicPr>
        <p:blipFill>
          <a:blip r:embed="rId3"/>
          <a:stretch>
            <a:fillRect/>
          </a:stretch>
        </p:blipFill>
        <p:spPr>
          <a:xfrm>
            <a:off x="5038860" y="3049066"/>
            <a:ext cx="3751458" cy="1477329"/>
          </a:xfrm>
          <a:prstGeom prst="rect">
            <a:avLst/>
          </a:prstGeom>
        </p:spPr>
      </p:pic>
      <p:sp>
        <p:nvSpPr>
          <p:cNvPr id="9218" name="Rectangle 2"/>
          <p:cNvSpPr>
            <a:spLocks noGrp="1" noChangeArrowheads="1"/>
          </p:cNvSpPr>
          <p:nvPr>
            <p:ph type="title"/>
          </p:nvPr>
        </p:nvSpPr>
        <p:spPr/>
        <p:txBody>
          <a:bodyPr/>
          <a:lstStyle/>
          <a:p>
            <a:r>
              <a:rPr lang="en-GB" dirty="0"/>
              <a:t>Neural Networks – mathematical model</a:t>
            </a:r>
          </a:p>
        </p:txBody>
      </p:sp>
      <p:sp>
        <p:nvSpPr>
          <p:cNvPr id="7" name="TextBox 6">
            <a:extLst>
              <a:ext uri="{FF2B5EF4-FFF2-40B4-BE49-F238E27FC236}">
                <a16:creationId xmlns:a16="http://schemas.microsoft.com/office/drawing/2014/main" id="{18B955B2-DFF0-4BE3-84C8-40BB2F166445}"/>
              </a:ext>
            </a:extLst>
          </p:cNvPr>
          <p:cNvSpPr txBox="1"/>
          <p:nvPr/>
        </p:nvSpPr>
        <p:spPr>
          <a:xfrm>
            <a:off x="395536" y="1151441"/>
            <a:ext cx="8424936"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6B08DF1C-D420-40EF-9D35-C66028F389FD}"/>
              </a:ext>
            </a:extLst>
          </p:cNvPr>
          <p:cNvSpPr txBox="1"/>
          <p:nvPr/>
        </p:nvSpPr>
        <p:spPr>
          <a:xfrm>
            <a:off x="417919" y="1151441"/>
            <a:ext cx="8424936" cy="1200329"/>
          </a:xfrm>
          <a:prstGeom prst="rect">
            <a:avLst/>
          </a:prstGeom>
          <a:noFill/>
        </p:spPr>
        <p:txBody>
          <a:bodyPr wrap="square" rtlCol="0">
            <a:spAutoFit/>
          </a:bodyPr>
          <a:lstStyle/>
          <a:p>
            <a:r>
              <a:rPr lang="en-US" dirty="0"/>
              <a:t>The </a:t>
            </a:r>
            <a:r>
              <a:rPr lang="en-US" b="1" dirty="0"/>
              <a:t>logistic</a:t>
            </a:r>
            <a:r>
              <a:rPr lang="en-US" dirty="0"/>
              <a:t> </a:t>
            </a:r>
            <a:r>
              <a:rPr lang="en-US" b="1" dirty="0"/>
              <a:t>unit</a:t>
            </a:r>
            <a:r>
              <a:rPr lang="en-US" dirty="0"/>
              <a:t>, the mathematical model of an artificial neuron.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grpSp>
        <p:nvGrpSpPr>
          <p:cNvPr id="4" name="Group 3">
            <a:extLst>
              <a:ext uri="{FF2B5EF4-FFF2-40B4-BE49-F238E27FC236}">
                <a16:creationId xmlns:a16="http://schemas.microsoft.com/office/drawing/2014/main" id="{64B0BEFD-D797-4F99-9D11-5207928EC41A}"/>
              </a:ext>
            </a:extLst>
          </p:cNvPr>
          <p:cNvGrpSpPr/>
          <p:nvPr/>
        </p:nvGrpSpPr>
        <p:grpSpPr>
          <a:xfrm>
            <a:off x="684781" y="2374494"/>
            <a:ext cx="3761818" cy="2334561"/>
            <a:chOff x="1403648" y="2241375"/>
            <a:chExt cx="6948264" cy="3975713"/>
          </a:xfrm>
        </p:grpSpPr>
        <p:pic>
          <p:nvPicPr>
            <p:cNvPr id="3074" name="Picture 2" descr="Machine Learning, Vizualization &amp; Analytics: Neural Network: Model  Representation">
              <a:extLst>
                <a:ext uri="{FF2B5EF4-FFF2-40B4-BE49-F238E27FC236}">
                  <a16:creationId xmlns:a16="http://schemas.microsoft.com/office/drawing/2014/main" id="{FEFA05B3-7C6D-4744-B2D9-AA931C1850F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981"/>
            <a:stretch/>
          </p:blipFill>
          <p:spPr bwMode="auto">
            <a:xfrm>
              <a:off x="1403648" y="2241375"/>
              <a:ext cx="6948264" cy="39757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F3116E9-F287-4FB3-93C6-6786C549EEC5}"/>
                </a:ext>
              </a:extLst>
            </p:cNvPr>
            <p:cNvSpPr/>
            <p:nvPr/>
          </p:nvSpPr>
          <p:spPr>
            <a:xfrm>
              <a:off x="3779912" y="3233295"/>
              <a:ext cx="1440160" cy="627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F5B8FB3F-620B-4824-9891-AB8C753277D3}"/>
              </a:ext>
            </a:extLst>
          </p:cNvPr>
          <p:cNvSpPr txBox="1"/>
          <p:nvPr/>
        </p:nvSpPr>
        <p:spPr>
          <a:xfrm>
            <a:off x="4842631" y="2171903"/>
            <a:ext cx="3689809" cy="3416320"/>
          </a:xfrm>
          <a:prstGeom prst="rect">
            <a:avLst/>
          </a:prstGeom>
          <a:noFill/>
        </p:spPr>
        <p:txBody>
          <a:bodyPr wrap="square" rtlCol="0">
            <a:spAutoFit/>
          </a:bodyPr>
          <a:lstStyle/>
          <a:p>
            <a:pPr marL="285750" indent="-285750">
              <a:buFont typeface="Arial" panose="020B0604020202020204" pitchFamily="34" charset="0"/>
              <a:buChar char="•"/>
            </a:pPr>
            <a:r>
              <a:rPr lang="en-US" dirty="0"/>
              <a:t>Every artificial neuron, performs the following computation: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F343AD6E-E971-40E9-BFAD-44EDAA02E972}"/>
              </a:ext>
            </a:extLst>
          </p:cNvPr>
          <p:cNvPicPr>
            <a:picLocks noChangeAspect="1"/>
          </p:cNvPicPr>
          <p:nvPr/>
        </p:nvPicPr>
        <p:blipFill rotWithShape="1">
          <a:blip r:embed="rId5"/>
          <a:srcRect r="49145"/>
          <a:stretch/>
        </p:blipFill>
        <p:spPr>
          <a:xfrm>
            <a:off x="5001021" y="4869160"/>
            <a:ext cx="2451299" cy="589755"/>
          </a:xfrm>
          <a:prstGeom prst="rect">
            <a:avLst/>
          </a:prstGeom>
        </p:spPr>
      </p:pic>
      <p:pic>
        <p:nvPicPr>
          <p:cNvPr id="15" name="Picture 14">
            <a:extLst>
              <a:ext uri="{FF2B5EF4-FFF2-40B4-BE49-F238E27FC236}">
                <a16:creationId xmlns:a16="http://schemas.microsoft.com/office/drawing/2014/main" id="{5091751F-9DA9-444C-B09F-D0188D4FB2FB}"/>
              </a:ext>
            </a:extLst>
          </p:cNvPr>
          <p:cNvPicPr>
            <a:picLocks noChangeAspect="1"/>
          </p:cNvPicPr>
          <p:nvPr/>
        </p:nvPicPr>
        <p:blipFill rotWithShape="1">
          <a:blip r:embed="rId5"/>
          <a:srcRect l="50000"/>
          <a:stretch/>
        </p:blipFill>
        <p:spPr>
          <a:xfrm>
            <a:off x="5042220" y="5588223"/>
            <a:ext cx="2410100" cy="58975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D07E7A2-E506-47A3-B074-CF885BB8D6E3}"/>
                  </a:ext>
                </a:extLst>
              </p:cNvPr>
              <p:cNvSpPr txBox="1"/>
              <p:nvPr/>
            </p:nvSpPr>
            <p:spPr>
              <a:xfrm>
                <a:off x="555611" y="4859233"/>
                <a:ext cx="3617802" cy="646331"/>
              </a:xfrm>
              <a:prstGeom prst="rect">
                <a:avLst/>
              </a:prstGeom>
              <a:noFill/>
            </p:spPr>
            <p:txBody>
              <a:bodyPr wrap="square" rtlCol="0">
                <a:spAutoFit/>
              </a:bodyPr>
              <a:lstStyle/>
              <a:p>
                <a:r>
                  <a:rPr lang="en-US" dirty="0"/>
                  <a:t>Artificial neuron with a sigmoid activation function (the function </a:t>
                </a:r>
                <a14:m>
                  <m:oMath xmlns:m="http://schemas.openxmlformats.org/officeDocument/2006/math">
                    <m:r>
                      <a:rPr lang="en-US" b="0" i="1" smtClean="0">
                        <a:latin typeface="Cambria Math" panose="02040503050406030204" pitchFamily="18" charset="0"/>
                      </a:rPr>
                      <m:t>𝑔</m:t>
                    </m:r>
                  </m:oMath>
                </a14:m>
                <a:r>
                  <a:rPr lang="en-US" dirty="0"/>
                  <a:t>) </a:t>
                </a:r>
              </a:p>
            </p:txBody>
          </p:sp>
        </mc:Choice>
        <mc:Fallback xmlns="">
          <p:sp>
            <p:nvSpPr>
              <p:cNvPr id="11" name="TextBox 10">
                <a:extLst>
                  <a:ext uri="{FF2B5EF4-FFF2-40B4-BE49-F238E27FC236}">
                    <a16:creationId xmlns:a16="http://schemas.microsoft.com/office/drawing/2014/main" id="{CD07E7A2-E506-47A3-B074-CF885BB8D6E3}"/>
                  </a:ext>
                </a:extLst>
              </p:cNvPr>
              <p:cNvSpPr txBox="1">
                <a:spLocks noRot="1" noChangeAspect="1" noMove="1" noResize="1" noEditPoints="1" noAdjustHandles="1" noChangeArrowheads="1" noChangeShapeType="1" noTextEdit="1"/>
              </p:cNvSpPr>
              <p:nvPr/>
            </p:nvSpPr>
            <p:spPr>
              <a:xfrm>
                <a:off x="555611" y="4859233"/>
                <a:ext cx="3617802" cy="646331"/>
              </a:xfrm>
              <a:prstGeom prst="rect">
                <a:avLst/>
              </a:prstGeom>
              <a:blipFill>
                <a:blip r:embed="rId6"/>
                <a:stretch>
                  <a:fillRect l="-1347" t="-4717" r="-3030" b="-14151"/>
                </a:stretch>
              </a:blipFill>
            </p:spPr>
            <p:txBody>
              <a:bodyPr/>
              <a:lstStyle/>
              <a:p>
                <a:r>
                  <a:rPr lang="en-US">
                    <a:noFill/>
                  </a:rPr>
                  <a:t> </a:t>
                </a:r>
              </a:p>
            </p:txBody>
          </p:sp>
        </mc:Fallback>
      </mc:AlternateContent>
      <p:sp>
        <p:nvSpPr>
          <p:cNvPr id="3" name="TextBox 4">
            <a:extLst>
              <a:ext uri="{FF2B5EF4-FFF2-40B4-BE49-F238E27FC236}">
                <a16:creationId xmlns:a16="http://schemas.microsoft.com/office/drawing/2014/main" id="{60288E97-E811-CF74-3821-3A8CE8573514}"/>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584558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08DF1C-D420-40EF-9D35-C66028F389FD}"/>
              </a:ext>
            </a:extLst>
          </p:cNvPr>
          <p:cNvSpPr txBox="1"/>
          <p:nvPr/>
        </p:nvSpPr>
        <p:spPr>
          <a:xfrm>
            <a:off x="417919" y="1151441"/>
            <a:ext cx="8424936" cy="5632311"/>
          </a:xfrm>
          <a:prstGeom prst="rect">
            <a:avLst/>
          </a:prstGeom>
          <a:noFill/>
        </p:spPr>
        <p:txBody>
          <a:bodyPr wrap="square" rtlCol="0">
            <a:spAutoFit/>
          </a:bodyPr>
          <a:lstStyle/>
          <a:p>
            <a:pPr marL="285750" indent="-285750">
              <a:buFont typeface="Arial" panose="020B0604020202020204" pitchFamily="34" charset="0"/>
              <a:buChar char="•"/>
            </a:pPr>
            <a:r>
              <a:rPr lang="en-US" dirty="0"/>
              <a:t>A Neural Network is a collection of artificial neurons, connected together.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networks are organized in layers. The first one is called the input layer, the final layer is called the output layer.</a:t>
            </a:r>
          </a:p>
          <a:p>
            <a:pPr marL="285750" indent="-285750">
              <a:buFont typeface="Arial" panose="020B0604020202020204" pitchFamily="34" charset="0"/>
              <a:buChar char="•"/>
            </a:pPr>
            <a:r>
              <a:rPr lang="en-US" dirty="0"/>
              <a:t>All the layers in between are called hidden layers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218" name="Rectangle 2"/>
          <p:cNvSpPr>
            <a:spLocks noGrp="1" noChangeArrowheads="1"/>
          </p:cNvSpPr>
          <p:nvPr>
            <p:ph type="title"/>
          </p:nvPr>
        </p:nvSpPr>
        <p:spPr/>
        <p:txBody>
          <a:bodyPr/>
          <a:lstStyle/>
          <a:p>
            <a:r>
              <a:rPr lang="en-GB" dirty="0"/>
              <a:t>Neural Networks – mathematical model</a:t>
            </a:r>
          </a:p>
        </p:txBody>
      </p:sp>
      <p:sp>
        <p:nvSpPr>
          <p:cNvPr id="7" name="TextBox 6">
            <a:extLst>
              <a:ext uri="{FF2B5EF4-FFF2-40B4-BE49-F238E27FC236}">
                <a16:creationId xmlns:a16="http://schemas.microsoft.com/office/drawing/2014/main" id="{18B955B2-DFF0-4BE3-84C8-40BB2F166445}"/>
              </a:ext>
            </a:extLst>
          </p:cNvPr>
          <p:cNvSpPr txBox="1"/>
          <p:nvPr/>
        </p:nvSpPr>
        <p:spPr>
          <a:xfrm>
            <a:off x="395536" y="1151441"/>
            <a:ext cx="8424936"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grpSp>
        <p:nvGrpSpPr>
          <p:cNvPr id="10" name="Group 9">
            <a:extLst>
              <a:ext uri="{FF2B5EF4-FFF2-40B4-BE49-F238E27FC236}">
                <a16:creationId xmlns:a16="http://schemas.microsoft.com/office/drawing/2014/main" id="{63B6B91D-57D4-414C-81B6-8290FA199573}"/>
              </a:ext>
            </a:extLst>
          </p:cNvPr>
          <p:cNvGrpSpPr/>
          <p:nvPr/>
        </p:nvGrpSpPr>
        <p:grpSpPr>
          <a:xfrm>
            <a:off x="1002952" y="1531455"/>
            <a:ext cx="7254869" cy="3795089"/>
            <a:chOff x="1002952" y="1531455"/>
            <a:chExt cx="7254869" cy="3795089"/>
          </a:xfrm>
        </p:grpSpPr>
        <p:pic>
          <p:nvPicPr>
            <p:cNvPr id="3" name="Picture 2">
              <a:extLst>
                <a:ext uri="{FF2B5EF4-FFF2-40B4-BE49-F238E27FC236}">
                  <a16:creationId xmlns:a16="http://schemas.microsoft.com/office/drawing/2014/main" id="{57BA29F4-FA1F-48FC-85D7-E55A9B4C1CA5}"/>
                </a:ext>
              </a:extLst>
            </p:cNvPr>
            <p:cNvPicPr>
              <a:picLocks noChangeAspect="1"/>
            </p:cNvPicPr>
            <p:nvPr/>
          </p:nvPicPr>
          <p:blipFill>
            <a:blip r:embed="rId3"/>
            <a:stretch>
              <a:fillRect/>
            </a:stretch>
          </p:blipFill>
          <p:spPr>
            <a:xfrm>
              <a:off x="1002952" y="1531455"/>
              <a:ext cx="7254869" cy="3795089"/>
            </a:xfrm>
            <a:prstGeom prst="rect">
              <a:avLst/>
            </a:prstGeom>
          </p:spPr>
        </p:pic>
        <p:sp>
          <p:nvSpPr>
            <p:cNvPr id="5" name="Rectangle 4">
              <a:extLst>
                <a:ext uri="{FF2B5EF4-FFF2-40B4-BE49-F238E27FC236}">
                  <a16:creationId xmlns:a16="http://schemas.microsoft.com/office/drawing/2014/main" id="{A052CE21-909A-4978-A578-2AD6EAD02621}"/>
                </a:ext>
              </a:extLst>
            </p:cNvPr>
            <p:cNvSpPr/>
            <p:nvPr/>
          </p:nvSpPr>
          <p:spPr>
            <a:xfrm>
              <a:off x="6372200" y="1844824"/>
              <a:ext cx="108012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4">
            <a:extLst>
              <a:ext uri="{FF2B5EF4-FFF2-40B4-BE49-F238E27FC236}">
                <a16:creationId xmlns:a16="http://schemas.microsoft.com/office/drawing/2014/main" id="{8918E5AB-4832-DB29-9F7F-3814FF422608}"/>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61225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08DF1C-D420-40EF-9D35-C66028F389FD}"/>
              </a:ext>
            </a:extLst>
          </p:cNvPr>
          <p:cNvSpPr txBox="1"/>
          <p:nvPr/>
        </p:nvSpPr>
        <p:spPr>
          <a:xfrm>
            <a:off x="417919" y="1151441"/>
            <a:ext cx="8424936" cy="923330"/>
          </a:xfrm>
          <a:prstGeom prst="rect">
            <a:avLst/>
          </a:prstGeom>
          <a:noFill/>
        </p:spPr>
        <p:txBody>
          <a:bodyPr wrap="square" rtlCol="0">
            <a:spAutoFit/>
          </a:bodyPr>
          <a:lstStyle/>
          <a:p>
            <a:pPr marL="285750" indent="-285750">
              <a:buFont typeface="Arial" panose="020B0604020202020204" pitchFamily="34" charset="0"/>
              <a:buChar char="•"/>
            </a:pPr>
            <a:r>
              <a:rPr lang="en-US" dirty="0"/>
              <a:t>Let’s track all the computations happening there!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57BA29F4-FA1F-48FC-85D7-E55A9B4C1CA5}"/>
              </a:ext>
            </a:extLst>
          </p:cNvPr>
          <p:cNvPicPr>
            <a:picLocks noChangeAspect="1"/>
          </p:cNvPicPr>
          <p:nvPr/>
        </p:nvPicPr>
        <p:blipFill>
          <a:blip r:embed="rId3"/>
          <a:stretch>
            <a:fillRect/>
          </a:stretch>
        </p:blipFill>
        <p:spPr>
          <a:xfrm>
            <a:off x="440498" y="1625197"/>
            <a:ext cx="3448232" cy="1803803"/>
          </a:xfrm>
          <a:prstGeom prst="rect">
            <a:avLst/>
          </a:prstGeom>
        </p:spPr>
      </p:pic>
      <p:sp>
        <p:nvSpPr>
          <p:cNvPr id="9218" name="Rectangle 2"/>
          <p:cNvSpPr>
            <a:spLocks noGrp="1" noChangeArrowheads="1"/>
          </p:cNvSpPr>
          <p:nvPr>
            <p:ph type="title"/>
          </p:nvPr>
        </p:nvSpPr>
        <p:spPr/>
        <p:txBody>
          <a:bodyPr/>
          <a:lstStyle/>
          <a:p>
            <a:r>
              <a:rPr lang="en-GB" dirty="0"/>
              <a:t>Neural Networks – mathematical model</a:t>
            </a:r>
          </a:p>
        </p:txBody>
      </p:sp>
      <p:sp>
        <p:nvSpPr>
          <p:cNvPr id="7" name="TextBox 6">
            <a:extLst>
              <a:ext uri="{FF2B5EF4-FFF2-40B4-BE49-F238E27FC236}">
                <a16:creationId xmlns:a16="http://schemas.microsoft.com/office/drawing/2014/main" id="{18B955B2-DFF0-4BE3-84C8-40BB2F166445}"/>
              </a:ext>
            </a:extLst>
          </p:cNvPr>
          <p:cNvSpPr txBox="1"/>
          <p:nvPr/>
        </p:nvSpPr>
        <p:spPr>
          <a:xfrm>
            <a:off x="395536" y="1151441"/>
            <a:ext cx="8424936"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848330F-FA2F-4950-9FE1-0E734F0F32FC}"/>
                  </a:ext>
                </a:extLst>
              </p:cNvPr>
              <p:cNvSpPr txBox="1"/>
              <p:nvPr/>
            </p:nvSpPr>
            <p:spPr>
              <a:xfrm>
                <a:off x="3879017" y="1809863"/>
                <a:ext cx="4784554" cy="3351751"/>
              </a:xfrm>
              <a:prstGeom prst="rect">
                <a:avLst/>
              </a:prstGeom>
              <a:noFill/>
            </p:spPr>
            <p:txBody>
              <a:bodyPr wrap="square" rtlCol="0">
                <a:spAutoFit/>
              </a:bodyPr>
              <a:lstStyle/>
              <a:p>
                <a:pPr marL="285750" indent="-285750">
                  <a:buFont typeface="Arial" panose="020B0604020202020204" pitchFamily="34" charset="0"/>
                  <a:buChar char="•"/>
                </a:pPr>
                <a:r>
                  <a:rPr lang="en-US" dirty="0"/>
                  <a:t>Notation:</a:t>
                </a:r>
              </a:p>
              <a:p>
                <a:pPr marL="285750" indent="-285750">
                  <a:buFont typeface="Arial" panose="020B0604020202020204" pitchFamily="34" charset="0"/>
                  <a:buChar char="•"/>
                </a:pPr>
                <a14:m>
                  <m:oMath xmlns:m="http://schemas.openxmlformats.org/officeDocument/2006/math">
                    <m:sSup>
                      <m:sSupPr>
                        <m:ctrlPr>
                          <a:rPr lang="en-US" i="1" smtClean="0">
                            <a:latin typeface="Cambria Math" panose="02040503050406030204" pitchFamily="18" charset="0"/>
                          </a:rPr>
                        </m:ctrlPr>
                      </m:sSupPr>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e>
                      <m: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p>
                    </m:sSup>
                    <m:r>
                      <a:rPr lang="en-US" b="0" i="1" smtClean="0">
                        <a:latin typeface="Cambria Math" panose="02040503050406030204" pitchFamily="18" charset="0"/>
                      </a:rPr>
                      <m:t>= </m:t>
                    </m:r>
                  </m:oMath>
                </a14:m>
                <a:r>
                  <a:rPr lang="en-US" dirty="0"/>
                  <a:t>activation of the </a:t>
                </a:r>
                <a:r>
                  <a:rPr lang="en-US" dirty="0" err="1"/>
                  <a:t>i-th</a:t>
                </a:r>
                <a:r>
                  <a:rPr lang="en-US" dirty="0"/>
                  <a:t> unit in layer j</a:t>
                </a:r>
              </a:p>
              <a:p>
                <a:pPr marL="285750" indent="-285750">
                  <a:buFont typeface="Arial" panose="020B0604020202020204" pitchFamily="34" charset="0"/>
                  <a:buChar char="•"/>
                </a:pPr>
                <a14:m>
                  <m:oMath xmlns:m="http://schemas.openxmlformats.org/officeDocument/2006/math">
                    <m:sSup>
                      <m:sSupPr>
                        <m:ctrlPr>
                          <a:rPr lang="en-US" i="1" smtClean="0">
                            <a:latin typeface="Cambria Math" panose="02040503050406030204" pitchFamily="18" charset="0"/>
                          </a:rPr>
                        </m:ctrlPr>
                      </m:sSupPr>
                      <m:e>
                        <m:r>
                          <m:rPr>
                            <m:nor/>
                          </m:rPr>
                          <a:rPr lang="el-GR" dirty="0"/>
                          <m:t>Θ</m:t>
                        </m:r>
                      </m:e>
                      <m: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p>
                    </m:sSup>
                  </m:oMath>
                </a14:m>
                <a:r>
                  <a:rPr lang="en-US" dirty="0"/>
                  <a:t>= matrix of all the weights of layer j</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Example: </a:t>
                </a:r>
                <a14:m>
                  <m:oMath xmlns:m="http://schemas.openxmlformats.org/officeDocument/2006/math">
                    <m:sSup>
                      <m:sSupPr>
                        <m:ctrlPr>
                          <a:rPr lang="en-US" i="1">
                            <a:latin typeface="Cambria Math" panose="02040503050406030204" pitchFamily="18" charset="0"/>
                          </a:rPr>
                        </m:ctrlPr>
                      </m:sSupPr>
                      <m:e>
                        <m:r>
                          <m:rPr>
                            <m:nor/>
                          </m:rPr>
                          <a:rPr lang="el-GR" dirty="0"/>
                          <m:t>Θ</m:t>
                        </m:r>
                      </m:e>
                      <m: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up>
                                  <m:r>
                                    <a:rPr lang="en-US" b="0" i="1" smtClean="0">
                                      <a:latin typeface="Cambria Math" panose="02040503050406030204" pitchFamily="18" charset="0"/>
                                    </a:rPr>
                                    <m:t>1</m:t>
                                  </m:r>
                                </m:sup>
                              </m:sSubSup>
                            </m:e>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up>
                                  <m:r>
                                    <a:rPr lang="en-US" b="0" i="1" smtClean="0">
                                      <a:latin typeface="Cambria Math" panose="02040503050406030204" pitchFamily="18" charset="0"/>
                                    </a:rPr>
                                    <m:t>2</m:t>
                                  </m:r>
                                </m:sup>
                              </m:sSubSup>
                            </m:e>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up>
                                  <m:r>
                                    <a:rPr lang="en-US" b="0" i="1" smtClean="0">
                                      <a:latin typeface="Cambria Math" panose="02040503050406030204" pitchFamily="18" charset="0"/>
                                    </a:rPr>
                                    <m:t>3</m:t>
                                  </m:r>
                                </m:sup>
                              </m:sSubSup>
                            </m:e>
                          </m:mr>
                          <m:mr>
                            <m:e>
                              <m:sSubSup>
                                <m:sSubSupPr>
                                  <m:ctrlPr>
                                    <a:rPr lang="en-US" b="0"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2</m:t>
                                  </m:r>
                                </m:sub>
                                <m:sup>
                                  <m:r>
                                    <a:rPr lang="en-US" b="0" i="1" smtClean="0">
                                      <a:latin typeface="Cambria Math" panose="02040503050406030204" pitchFamily="18" charset="0"/>
                                    </a:rPr>
                                    <m:t>1</m:t>
                                  </m:r>
                                </m:sup>
                              </m:sSubSup>
                            </m:e>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2</m:t>
                                  </m:r>
                                </m:sub>
                                <m:sup>
                                  <m:r>
                                    <a:rPr lang="en-US" b="0" i="1" smtClean="0">
                                      <a:latin typeface="Cambria Math" panose="02040503050406030204" pitchFamily="18" charset="0"/>
                                    </a:rPr>
                                    <m:t>2</m:t>
                                  </m:r>
                                </m:sup>
                              </m:sSubSup>
                            </m:e>
                            <m:e>
                              <m:sSubSup>
                                <m:sSubSupPr>
                                  <m:ctrlPr>
                                    <a:rPr lang="en-US" b="0"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2</m:t>
                                  </m:r>
                                </m:sub>
                                <m:sup>
                                  <m:r>
                                    <a:rPr lang="en-US" b="0" i="1" smtClean="0">
                                      <a:latin typeface="Cambria Math" panose="02040503050406030204" pitchFamily="18" charset="0"/>
                                    </a:rPr>
                                    <m:t>3</m:t>
                                  </m:r>
                                </m:sup>
                              </m:sSubSup>
                            </m:e>
                          </m:mr>
                          <m:m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3</m:t>
                                  </m:r>
                                </m:sub>
                                <m:sup>
                                  <m:r>
                                    <a:rPr lang="en-US" b="0" i="1" smtClean="0">
                                      <a:latin typeface="Cambria Math" panose="02040503050406030204" pitchFamily="18" charset="0"/>
                                    </a:rPr>
                                    <m:t>1</m:t>
                                  </m:r>
                                </m:sup>
                              </m:sSubSup>
                            </m:e>
                            <m:e>
                              <m:sSubSup>
                                <m:sSubSupPr>
                                  <m:ctrlPr>
                                    <a:rPr lang="en-US"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3</m:t>
                                  </m:r>
                                </m:sub>
                                <m:sup>
                                  <m:r>
                                    <a:rPr lang="en-US" b="0" i="1" smtClean="0">
                                      <a:latin typeface="Cambria Math" panose="02040503050406030204" pitchFamily="18" charset="0"/>
                                    </a:rPr>
                                    <m:t>2</m:t>
                                  </m:r>
                                </m:sup>
                              </m:sSubSup>
                            </m:e>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3</m:t>
                                  </m:r>
                                </m:sub>
                                <m:sup>
                                  <m:r>
                                    <a:rPr lang="en-US" b="0" i="1" smtClean="0">
                                      <a:latin typeface="Cambria Math" panose="02040503050406030204" pitchFamily="18" charset="0"/>
                                    </a:rPr>
                                    <m:t>3</m:t>
                                  </m:r>
                                </m:sup>
                              </m:sSubSup>
                            </m:e>
                          </m:mr>
                        </m:m>
                      </m:e>
                    </m:d>
                    <m:r>
                      <a:rPr lang="en-US" b="0" i="1" smtClean="0">
                        <a:latin typeface="Cambria Math" panose="02040503050406030204" pitchFamily="18" charset="0"/>
                      </a:rPr>
                      <m:t> </m:t>
                    </m:r>
                  </m:oMath>
                </a14:m>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8" name="TextBox 7">
                <a:extLst>
                  <a:ext uri="{FF2B5EF4-FFF2-40B4-BE49-F238E27FC236}">
                    <a16:creationId xmlns:a16="http://schemas.microsoft.com/office/drawing/2014/main" id="{0848330F-FA2F-4950-9FE1-0E734F0F32FC}"/>
                  </a:ext>
                </a:extLst>
              </p:cNvPr>
              <p:cNvSpPr txBox="1">
                <a:spLocks noRot="1" noChangeAspect="1" noMove="1" noResize="1" noEditPoints="1" noAdjustHandles="1" noChangeArrowheads="1" noChangeShapeType="1" noTextEdit="1"/>
              </p:cNvSpPr>
              <p:nvPr/>
            </p:nvSpPr>
            <p:spPr>
              <a:xfrm>
                <a:off x="3879017" y="1809863"/>
                <a:ext cx="4784554" cy="3351751"/>
              </a:xfrm>
              <a:prstGeom prst="rect">
                <a:avLst/>
              </a:prstGeom>
              <a:blipFill>
                <a:blip r:embed="rId4"/>
                <a:stretch>
                  <a:fillRect l="-764" t="-109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AFDDBE8-AEAF-428B-BE30-AFB1708D98E8}"/>
              </a:ext>
            </a:extLst>
          </p:cNvPr>
          <p:cNvPicPr>
            <a:picLocks noChangeAspect="1"/>
          </p:cNvPicPr>
          <p:nvPr/>
        </p:nvPicPr>
        <p:blipFill>
          <a:blip r:embed="rId5"/>
          <a:stretch>
            <a:fillRect/>
          </a:stretch>
        </p:blipFill>
        <p:spPr>
          <a:xfrm>
            <a:off x="275811" y="3751371"/>
            <a:ext cx="4369726" cy="2606504"/>
          </a:xfrm>
          <a:prstGeom prst="rect">
            <a:avLst/>
          </a:prstGeom>
        </p:spPr>
      </p:pic>
      <p:pic>
        <p:nvPicPr>
          <p:cNvPr id="10" name="Picture 9">
            <a:extLst>
              <a:ext uri="{FF2B5EF4-FFF2-40B4-BE49-F238E27FC236}">
                <a16:creationId xmlns:a16="http://schemas.microsoft.com/office/drawing/2014/main" id="{DA127A1A-739C-4DA3-A959-AC395CEDA51C}"/>
              </a:ext>
            </a:extLst>
          </p:cNvPr>
          <p:cNvPicPr>
            <a:picLocks noChangeAspect="1"/>
          </p:cNvPicPr>
          <p:nvPr/>
        </p:nvPicPr>
        <p:blipFill>
          <a:blip r:embed="rId6"/>
          <a:stretch>
            <a:fillRect/>
          </a:stretch>
        </p:blipFill>
        <p:spPr>
          <a:xfrm>
            <a:off x="4019607" y="4015216"/>
            <a:ext cx="1080120" cy="398814"/>
          </a:xfrm>
          <a:prstGeom prst="rect">
            <a:avLst/>
          </a:prstGeom>
        </p:spPr>
      </p:pic>
      <p:sp>
        <p:nvSpPr>
          <p:cNvPr id="11" name="Oval 10">
            <a:extLst>
              <a:ext uri="{FF2B5EF4-FFF2-40B4-BE49-F238E27FC236}">
                <a16:creationId xmlns:a16="http://schemas.microsoft.com/office/drawing/2014/main" id="{8ABD3712-BB44-4AE2-A3D6-DC976BCFD718}"/>
              </a:ext>
            </a:extLst>
          </p:cNvPr>
          <p:cNvSpPr/>
          <p:nvPr/>
        </p:nvSpPr>
        <p:spPr>
          <a:xfrm>
            <a:off x="4359044" y="4015216"/>
            <a:ext cx="356972" cy="398814"/>
          </a:xfrm>
          <a:prstGeom prst="ellipse">
            <a:avLst/>
          </a:prstGeom>
          <a:noFill/>
          <a:ln>
            <a:solidFill>
              <a:srgbClr val="FF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A3CCC71B-C28C-49F5-8E04-A5056EE164EB}"/>
              </a:ext>
            </a:extLst>
          </p:cNvPr>
          <p:cNvCxnSpPr>
            <a:cxnSpLocks/>
            <a:stCxn id="11" idx="0"/>
          </p:cNvCxnSpPr>
          <p:nvPr/>
        </p:nvCxnSpPr>
        <p:spPr>
          <a:xfrm flipV="1">
            <a:off x="4537530" y="3106630"/>
            <a:ext cx="1402622" cy="908586"/>
          </a:xfrm>
          <a:prstGeom prst="straightConnector1">
            <a:avLst/>
          </a:prstGeom>
          <a:ln>
            <a:solidFill>
              <a:srgbClr val="FF0000"/>
            </a:solidFill>
            <a:tailEnd type="triangle"/>
          </a:ln>
        </p:spPr>
        <p:style>
          <a:lnRef idx="2">
            <a:schemeClr val="accent4"/>
          </a:lnRef>
          <a:fillRef idx="0">
            <a:schemeClr val="accent4"/>
          </a:fillRef>
          <a:effectRef idx="1">
            <a:schemeClr val="accent4"/>
          </a:effectRef>
          <a:fontRef idx="minor">
            <a:schemeClr val="tx1"/>
          </a:fontRef>
        </p:style>
      </p:cxnSp>
      <p:sp>
        <p:nvSpPr>
          <p:cNvPr id="14" name="Rectangle 13">
            <a:extLst>
              <a:ext uri="{FF2B5EF4-FFF2-40B4-BE49-F238E27FC236}">
                <a16:creationId xmlns:a16="http://schemas.microsoft.com/office/drawing/2014/main" id="{687E924D-9486-4760-ADED-E9F5F1106700}"/>
              </a:ext>
            </a:extLst>
          </p:cNvPr>
          <p:cNvSpPr/>
          <p:nvPr/>
        </p:nvSpPr>
        <p:spPr>
          <a:xfrm>
            <a:off x="6084168" y="2951140"/>
            <a:ext cx="1152128" cy="3360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7C9FF5-B72B-462F-9BB0-354678374731}"/>
              </a:ext>
            </a:extLst>
          </p:cNvPr>
          <p:cNvPicPr>
            <a:picLocks noChangeAspect="1"/>
          </p:cNvPicPr>
          <p:nvPr/>
        </p:nvPicPr>
        <p:blipFill>
          <a:blip r:embed="rId7"/>
          <a:stretch>
            <a:fillRect/>
          </a:stretch>
        </p:blipFill>
        <p:spPr>
          <a:xfrm>
            <a:off x="4019608" y="4588415"/>
            <a:ext cx="1071968" cy="422925"/>
          </a:xfrm>
          <a:prstGeom prst="rect">
            <a:avLst/>
          </a:prstGeom>
        </p:spPr>
      </p:pic>
      <p:sp>
        <p:nvSpPr>
          <p:cNvPr id="19" name="Oval 18">
            <a:extLst>
              <a:ext uri="{FF2B5EF4-FFF2-40B4-BE49-F238E27FC236}">
                <a16:creationId xmlns:a16="http://schemas.microsoft.com/office/drawing/2014/main" id="{7955B357-5CC1-43EC-9740-D03B4852F595}"/>
              </a:ext>
            </a:extLst>
          </p:cNvPr>
          <p:cNvSpPr/>
          <p:nvPr/>
        </p:nvSpPr>
        <p:spPr>
          <a:xfrm>
            <a:off x="4354347" y="4615502"/>
            <a:ext cx="356972" cy="398814"/>
          </a:xfrm>
          <a:prstGeom prst="ellipse">
            <a:avLst/>
          </a:prstGeom>
          <a:noFill/>
          <a:ln>
            <a:solidFill>
              <a:srgbClr val="FF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6ADB314C-872F-489B-9D4B-A45E9402284C}"/>
              </a:ext>
            </a:extLst>
          </p:cNvPr>
          <p:cNvCxnSpPr>
            <a:cxnSpLocks/>
          </p:cNvCxnSpPr>
          <p:nvPr/>
        </p:nvCxnSpPr>
        <p:spPr>
          <a:xfrm flipV="1">
            <a:off x="4503241" y="3572821"/>
            <a:ext cx="1450002" cy="1039705"/>
          </a:xfrm>
          <a:prstGeom prst="straightConnector1">
            <a:avLst/>
          </a:prstGeom>
          <a:ln>
            <a:solidFill>
              <a:srgbClr val="FF0000"/>
            </a:solidFill>
            <a:tailEnd type="triangle"/>
          </a:ln>
        </p:spPr>
        <p:style>
          <a:lnRef idx="2">
            <a:schemeClr val="accent4"/>
          </a:lnRef>
          <a:fillRef idx="0">
            <a:schemeClr val="accent4"/>
          </a:fillRef>
          <a:effectRef idx="1">
            <a:schemeClr val="accent4"/>
          </a:effectRef>
          <a:fontRef idx="minor">
            <a:schemeClr val="tx1"/>
          </a:fontRef>
        </p:style>
      </p:cxnSp>
      <p:sp>
        <p:nvSpPr>
          <p:cNvPr id="22" name="Rectangle 21">
            <a:extLst>
              <a:ext uri="{FF2B5EF4-FFF2-40B4-BE49-F238E27FC236}">
                <a16:creationId xmlns:a16="http://schemas.microsoft.com/office/drawing/2014/main" id="{89F05FB2-095F-4867-A85D-0ECD608B5A92}"/>
              </a:ext>
            </a:extLst>
          </p:cNvPr>
          <p:cNvSpPr/>
          <p:nvPr/>
        </p:nvSpPr>
        <p:spPr>
          <a:xfrm>
            <a:off x="6084168" y="3296532"/>
            <a:ext cx="1152128" cy="3360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8AC625C-F4CF-4BE2-8E6E-B1D47858EBFA}"/>
              </a:ext>
            </a:extLst>
          </p:cNvPr>
          <p:cNvPicPr>
            <a:picLocks noChangeAspect="1"/>
          </p:cNvPicPr>
          <p:nvPr/>
        </p:nvPicPr>
        <p:blipFill>
          <a:blip r:embed="rId8"/>
          <a:stretch>
            <a:fillRect/>
          </a:stretch>
        </p:blipFill>
        <p:spPr>
          <a:xfrm>
            <a:off x="4019607" y="5209449"/>
            <a:ext cx="1080120" cy="423013"/>
          </a:xfrm>
          <a:prstGeom prst="rect">
            <a:avLst/>
          </a:prstGeom>
        </p:spPr>
      </p:pic>
      <p:sp>
        <p:nvSpPr>
          <p:cNvPr id="24" name="Oval 23">
            <a:extLst>
              <a:ext uri="{FF2B5EF4-FFF2-40B4-BE49-F238E27FC236}">
                <a16:creationId xmlns:a16="http://schemas.microsoft.com/office/drawing/2014/main" id="{AD970524-4655-4F9C-AC04-5B9E8F6A99FB}"/>
              </a:ext>
            </a:extLst>
          </p:cNvPr>
          <p:cNvSpPr/>
          <p:nvPr/>
        </p:nvSpPr>
        <p:spPr>
          <a:xfrm>
            <a:off x="4354347" y="5202699"/>
            <a:ext cx="356972" cy="398814"/>
          </a:xfrm>
          <a:prstGeom prst="ellipse">
            <a:avLst/>
          </a:prstGeom>
          <a:noFill/>
          <a:ln>
            <a:solidFill>
              <a:srgbClr val="FF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7583E352-C148-4279-B622-873E1DB7467B}"/>
              </a:ext>
            </a:extLst>
          </p:cNvPr>
          <p:cNvCxnSpPr>
            <a:cxnSpLocks/>
          </p:cNvCxnSpPr>
          <p:nvPr/>
        </p:nvCxnSpPr>
        <p:spPr>
          <a:xfrm flipV="1">
            <a:off x="4518923" y="3979288"/>
            <a:ext cx="1709261" cy="1240985"/>
          </a:xfrm>
          <a:prstGeom prst="straightConnector1">
            <a:avLst/>
          </a:prstGeom>
          <a:ln>
            <a:solidFill>
              <a:srgbClr val="FF0000"/>
            </a:solidFill>
            <a:tailEnd type="triangle"/>
          </a:ln>
        </p:spPr>
        <p:style>
          <a:lnRef idx="2">
            <a:schemeClr val="accent4"/>
          </a:lnRef>
          <a:fillRef idx="0">
            <a:schemeClr val="accent4"/>
          </a:fillRef>
          <a:effectRef idx="1">
            <a:schemeClr val="accent4"/>
          </a:effectRef>
          <a:fontRef idx="minor">
            <a:schemeClr val="tx1"/>
          </a:fontRef>
        </p:style>
      </p:cxnSp>
      <p:sp>
        <p:nvSpPr>
          <p:cNvPr id="27" name="Rectangle 26">
            <a:extLst>
              <a:ext uri="{FF2B5EF4-FFF2-40B4-BE49-F238E27FC236}">
                <a16:creationId xmlns:a16="http://schemas.microsoft.com/office/drawing/2014/main" id="{91BB4ACE-43FB-40A4-BD56-F0983C49958F}"/>
              </a:ext>
            </a:extLst>
          </p:cNvPr>
          <p:cNvSpPr/>
          <p:nvPr/>
        </p:nvSpPr>
        <p:spPr>
          <a:xfrm>
            <a:off x="6084168" y="3643456"/>
            <a:ext cx="1152128" cy="3360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0EDB50F-60EF-4DA0-816E-3991BB241A61}"/>
              </a:ext>
            </a:extLst>
          </p:cNvPr>
          <p:cNvSpPr/>
          <p:nvPr/>
        </p:nvSpPr>
        <p:spPr>
          <a:xfrm>
            <a:off x="2987824" y="1700808"/>
            <a:ext cx="402656" cy="373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4">
            <a:extLst>
              <a:ext uri="{FF2B5EF4-FFF2-40B4-BE49-F238E27FC236}">
                <a16:creationId xmlns:a16="http://schemas.microsoft.com/office/drawing/2014/main" id="{748A67EE-F4C6-9F42-E145-8FE55763C617}"/>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71577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4" grpId="0" animBg="1"/>
      <p:bldP spid="19" grpId="0" animBg="1"/>
      <p:bldP spid="22" grpId="0" animBg="1"/>
      <p:bldP spid="24" grpId="0" animBg="1"/>
      <p:bldP spid="2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9A384F-B23B-466C-9EAE-2F7F23EAF910}"/>
              </a:ext>
            </a:extLst>
          </p:cNvPr>
          <p:cNvPicPr>
            <a:picLocks noChangeAspect="1"/>
          </p:cNvPicPr>
          <p:nvPr/>
        </p:nvPicPr>
        <p:blipFill>
          <a:blip r:embed="rId3"/>
          <a:stretch>
            <a:fillRect/>
          </a:stretch>
        </p:blipFill>
        <p:spPr>
          <a:xfrm>
            <a:off x="5652120" y="4888761"/>
            <a:ext cx="3303001" cy="774497"/>
          </a:xfrm>
          <a:prstGeom prst="rect">
            <a:avLst/>
          </a:prstGeom>
        </p:spPr>
      </p:pic>
      <p:sp>
        <p:nvSpPr>
          <p:cNvPr id="6" name="TextBox 5">
            <a:extLst>
              <a:ext uri="{FF2B5EF4-FFF2-40B4-BE49-F238E27FC236}">
                <a16:creationId xmlns:a16="http://schemas.microsoft.com/office/drawing/2014/main" id="{6B08DF1C-D420-40EF-9D35-C66028F389FD}"/>
              </a:ext>
            </a:extLst>
          </p:cNvPr>
          <p:cNvSpPr txBox="1"/>
          <p:nvPr/>
        </p:nvSpPr>
        <p:spPr>
          <a:xfrm>
            <a:off x="417919" y="1151441"/>
            <a:ext cx="8424936" cy="923330"/>
          </a:xfrm>
          <a:prstGeom prst="rect">
            <a:avLst/>
          </a:prstGeom>
          <a:noFill/>
        </p:spPr>
        <p:txBody>
          <a:bodyPr wrap="square" rtlCol="0">
            <a:spAutoFit/>
          </a:bodyPr>
          <a:lstStyle/>
          <a:p>
            <a:pPr marL="285750" indent="-285750">
              <a:buFont typeface="Arial" panose="020B0604020202020204" pitchFamily="34" charset="0"/>
              <a:buChar char="•"/>
            </a:pPr>
            <a:r>
              <a:rPr lang="en-US" dirty="0"/>
              <a:t>Let’s track all the computations happening there!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57BA29F4-FA1F-48FC-85D7-E55A9B4C1CA5}"/>
              </a:ext>
            </a:extLst>
          </p:cNvPr>
          <p:cNvPicPr>
            <a:picLocks noChangeAspect="1"/>
          </p:cNvPicPr>
          <p:nvPr/>
        </p:nvPicPr>
        <p:blipFill>
          <a:blip r:embed="rId4"/>
          <a:stretch>
            <a:fillRect/>
          </a:stretch>
        </p:blipFill>
        <p:spPr>
          <a:xfrm>
            <a:off x="440498" y="1625197"/>
            <a:ext cx="3448232" cy="1803803"/>
          </a:xfrm>
          <a:prstGeom prst="rect">
            <a:avLst/>
          </a:prstGeom>
        </p:spPr>
      </p:pic>
      <p:sp>
        <p:nvSpPr>
          <p:cNvPr id="9218" name="Rectangle 2"/>
          <p:cNvSpPr>
            <a:spLocks noGrp="1" noChangeArrowheads="1"/>
          </p:cNvSpPr>
          <p:nvPr>
            <p:ph type="title"/>
          </p:nvPr>
        </p:nvSpPr>
        <p:spPr/>
        <p:txBody>
          <a:bodyPr/>
          <a:lstStyle/>
          <a:p>
            <a:r>
              <a:rPr lang="en-GB" dirty="0"/>
              <a:t>Neural Networks – mathematical model</a:t>
            </a:r>
          </a:p>
        </p:txBody>
      </p:sp>
      <p:sp>
        <p:nvSpPr>
          <p:cNvPr id="7" name="TextBox 6">
            <a:extLst>
              <a:ext uri="{FF2B5EF4-FFF2-40B4-BE49-F238E27FC236}">
                <a16:creationId xmlns:a16="http://schemas.microsoft.com/office/drawing/2014/main" id="{18B955B2-DFF0-4BE3-84C8-40BB2F166445}"/>
              </a:ext>
            </a:extLst>
          </p:cNvPr>
          <p:cNvSpPr txBox="1"/>
          <p:nvPr/>
        </p:nvSpPr>
        <p:spPr>
          <a:xfrm>
            <a:off x="395536" y="1151441"/>
            <a:ext cx="8424936"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848330F-FA2F-4950-9FE1-0E734F0F32FC}"/>
                  </a:ext>
                </a:extLst>
              </p:cNvPr>
              <p:cNvSpPr txBox="1"/>
              <p:nvPr/>
            </p:nvSpPr>
            <p:spPr>
              <a:xfrm>
                <a:off x="3879017" y="1809863"/>
                <a:ext cx="4784554" cy="3351751"/>
              </a:xfrm>
              <a:prstGeom prst="rect">
                <a:avLst/>
              </a:prstGeom>
              <a:noFill/>
            </p:spPr>
            <p:txBody>
              <a:bodyPr wrap="square" rtlCol="0">
                <a:spAutoFit/>
              </a:bodyPr>
              <a:lstStyle/>
              <a:p>
                <a:pPr marL="285750" indent="-285750">
                  <a:buFont typeface="Arial" panose="020B0604020202020204" pitchFamily="34" charset="0"/>
                  <a:buChar char="•"/>
                </a:pPr>
                <a:r>
                  <a:rPr lang="en-US" dirty="0"/>
                  <a:t>Notation:</a:t>
                </a:r>
              </a:p>
              <a:p>
                <a:pPr marL="285750" indent="-285750">
                  <a:buFont typeface="Arial" panose="020B0604020202020204" pitchFamily="34" charset="0"/>
                  <a:buChar char="•"/>
                </a:pPr>
                <a14:m>
                  <m:oMath xmlns:m="http://schemas.openxmlformats.org/officeDocument/2006/math">
                    <m:sSup>
                      <m:sSupPr>
                        <m:ctrlPr>
                          <a:rPr lang="en-US" i="1" smtClean="0">
                            <a:latin typeface="Cambria Math" panose="02040503050406030204" pitchFamily="18" charset="0"/>
                          </a:rPr>
                        </m:ctrlPr>
                      </m:sSupPr>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e>
                      <m: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p>
                    </m:sSup>
                    <m:r>
                      <a:rPr lang="en-US" b="0" i="1" smtClean="0">
                        <a:latin typeface="Cambria Math" panose="02040503050406030204" pitchFamily="18" charset="0"/>
                      </a:rPr>
                      <m:t>= </m:t>
                    </m:r>
                  </m:oMath>
                </a14:m>
                <a:r>
                  <a:rPr lang="en-US" dirty="0"/>
                  <a:t>activation of the </a:t>
                </a:r>
                <a:r>
                  <a:rPr lang="en-US" dirty="0" err="1"/>
                  <a:t>i-th</a:t>
                </a:r>
                <a:r>
                  <a:rPr lang="en-US" dirty="0"/>
                  <a:t> unit in layer j</a:t>
                </a:r>
              </a:p>
              <a:p>
                <a:pPr marL="285750" indent="-285750">
                  <a:buFont typeface="Arial" panose="020B0604020202020204" pitchFamily="34" charset="0"/>
                  <a:buChar char="•"/>
                </a:pPr>
                <a14:m>
                  <m:oMath xmlns:m="http://schemas.openxmlformats.org/officeDocument/2006/math">
                    <m:sSup>
                      <m:sSupPr>
                        <m:ctrlPr>
                          <a:rPr lang="en-US" i="1" smtClean="0">
                            <a:latin typeface="Cambria Math" panose="02040503050406030204" pitchFamily="18" charset="0"/>
                          </a:rPr>
                        </m:ctrlPr>
                      </m:sSupPr>
                      <m:e>
                        <m:r>
                          <m:rPr>
                            <m:nor/>
                          </m:rPr>
                          <a:rPr lang="el-GR" dirty="0"/>
                          <m:t>Θ</m:t>
                        </m:r>
                      </m:e>
                      <m: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p>
                    </m:sSup>
                  </m:oMath>
                </a14:m>
                <a:r>
                  <a:rPr lang="en-US" dirty="0"/>
                  <a:t>= matrix of all the weights of layer j</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Example: </a:t>
                </a:r>
                <a14:m>
                  <m:oMath xmlns:m="http://schemas.openxmlformats.org/officeDocument/2006/math">
                    <m:sSup>
                      <m:sSupPr>
                        <m:ctrlPr>
                          <a:rPr lang="en-US" i="1">
                            <a:latin typeface="Cambria Math" panose="02040503050406030204" pitchFamily="18" charset="0"/>
                          </a:rPr>
                        </m:ctrlPr>
                      </m:sSupPr>
                      <m:e>
                        <m:r>
                          <m:rPr>
                            <m:nor/>
                          </m:rPr>
                          <a:rPr lang="el-GR" dirty="0"/>
                          <m:t>Θ</m:t>
                        </m:r>
                      </m:e>
                      <m: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up>
                                  <m:r>
                                    <a:rPr lang="en-US" b="0" i="1" smtClean="0">
                                      <a:latin typeface="Cambria Math" panose="02040503050406030204" pitchFamily="18" charset="0"/>
                                    </a:rPr>
                                    <m:t>1</m:t>
                                  </m:r>
                                </m:sup>
                              </m:sSubSup>
                            </m:e>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up>
                                  <m:r>
                                    <a:rPr lang="en-US" b="0" i="1" smtClean="0">
                                      <a:latin typeface="Cambria Math" panose="02040503050406030204" pitchFamily="18" charset="0"/>
                                    </a:rPr>
                                    <m:t>2</m:t>
                                  </m:r>
                                </m:sup>
                              </m:sSubSup>
                            </m:e>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up>
                                  <m:r>
                                    <a:rPr lang="en-US" b="0" i="1" smtClean="0">
                                      <a:latin typeface="Cambria Math" panose="02040503050406030204" pitchFamily="18" charset="0"/>
                                    </a:rPr>
                                    <m:t>3</m:t>
                                  </m:r>
                                </m:sup>
                              </m:sSubSup>
                            </m:e>
                          </m:mr>
                          <m:mr>
                            <m:e>
                              <m:sSubSup>
                                <m:sSubSupPr>
                                  <m:ctrlPr>
                                    <a:rPr lang="en-US" b="0"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2</m:t>
                                  </m:r>
                                </m:sub>
                                <m:sup>
                                  <m:r>
                                    <a:rPr lang="en-US" b="0" i="1" smtClean="0">
                                      <a:latin typeface="Cambria Math" panose="02040503050406030204" pitchFamily="18" charset="0"/>
                                    </a:rPr>
                                    <m:t>1</m:t>
                                  </m:r>
                                </m:sup>
                              </m:sSubSup>
                            </m:e>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2</m:t>
                                  </m:r>
                                </m:sub>
                                <m:sup>
                                  <m:r>
                                    <a:rPr lang="en-US" b="0" i="1" smtClean="0">
                                      <a:latin typeface="Cambria Math" panose="02040503050406030204" pitchFamily="18" charset="0"/>
                                    </a:rPr>
                                    <m:t>2</m:t>
                                  </m:r>
                                </m:sup>
                              </m:sSubSup>
                            </m:e>
                            <m:e>
                              <m:sSubSup>
                                <m:sSubSupPr>
                                  <m:ctrlPr>
                                    <a:rPr lang="en-US" b="0"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2</m:t>
                                  </m:r>
                                </m:sub>
                                <m:sup>
                                  <m:r>
                                    <a:rPr lang="en-US" b="0" i="1" smtClean="0">
                                      <a:latin typeface="Cambria Math" panose="02040503050406030204" pitchFamily="18" charset="0"/>
                                    </a:rPr>
                                    <m:t>3</m:t>
                                  </m:r>
                                </m:sup>
                              </m:sSubSup>
                            </m:e>
                          </m:mr>
                          <m:m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3</m:t>
                                  </m:r>
                                </m:sub>
                                <m:sup>
                                  <m:r>
                                    <a:rPr lang="en-US" b="0" i="1" smtClean="0">
                                      <a:latin typeface="Cambria Math" panose="02040503050406030204" pitchFamily="18" charset="0"/>
                                    </a:rPr>
                                    <m:t>1</m:t>
                                  </m:r>
                                </m:sup>
                              </m:sSubSup>
                            </m:e>
                            <m:e>
                              <m:sSubSup>
                                <m:sSubSupPr>
                                  <m:ctrlPr>
                                    <a:rPr lang="en-US"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3</m:t>
                                  </m:r>
                                </m:sub>
                                <m:sup>
                                  <m:r>
                                    <a:rPr lang="en-US" b="0" i="1" smtClean="0">
                                      <a:latin typeface="Cambria Math" panose="02040503050406030204" pitchFamily="18" charset="0"/>
                                    </a:rPr>
                                    <m:t>2</m:t>
                                  </m:r>
                                </m:sup>
                              </m:sSubSup>
                            </m:e>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3</m:t>
                                  </m:r>
                                </m:sub>
                                <m:sup>
                                  <m:r>
                                    <a:rPr lang="en-US" b="0" i="1" smtClean="0">
                                      <a:latin typeface="Cambria Math" panose="02040503050406030204" pitchFamily="18" charset="0"/>
                                    </a:rPr>
                                    <m:t>3</m:t>
                                  </m:r>
                                </m:sup>
                              </m:sSubSup>
                            </m:e>
                          </m:mr>
                        </m:m>
                      </m:e>
                    </m:d>
                    <m:r>
                      <a:rPr lang="en-US" b="0" i="1" smtClean="0">
                        <a:latin typeface="Cambria Math" panose="02040503050406030204" pitchFamily="18" charset="0"/>
                      </a:rPr>
                      <m:t> </m:t>
                    </m:r>
                  </m:oMath>
                </a14:m>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8" name="TextBox 7">
                <a:extLst>
                  <a:ext uri="{FF2B5EF4-FFF2-40B4-BE49-F238E27FC236}">
                    <a16:creationId xmlns:a16="http://schemas.microsoft.com/office/drawing/2014/main" id="{0848330F-FA2F-4950-9FE1-0E734F0F32FC}"/>
                  </a:ext>
                </a:extLst>
              </p:cNvPr>
              <p:cNvSpPr txBox="1">
                <a:spLocks noRot="1" noChangeAspect="1" noMove="1" noResize="1" noEditPoints="1" noAdjustHandles="1" noChangeArrowheads="1" noChangeShapeType="1" noTextEdit="1"/>
              </p:cNvSpPr>
              <p:nvPr/>
            </p:nvSpPr>
            <p:spPr>
              <a:xfrm>
                <a:off x="3879017" y="1809863"/>
                <a:ext cx="4784554" cy="3351751"/>
              </a:xfrm>
              <a:prstGeom prst="rect">
                <a:avLst/>
              </a:prstGeom>
              <a:blipFill>
                <a:blip r:embed="rId5"/>
                <a:stretch>
                  <a:fillRect l="-764" t="-109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AFDDBE8-AEAF-428B-BE30-AFB1708D98E8}"/>
              </a:ext>
            </a:extLst>
          </p:cNvPr>
          <p:cNvPicPr>
            <a:picLocks noChangeAspect="1"/>
          </p:cNvPicPr>
          <p:nvPr/>
        </p:nvPicPr>
        <p:blipFill>
          <a:blip r:embed="rId6"/>
          <a:stretch>
            <a:fillRect/>
          </a:stretch>
        </p:blipFill>
        <p:spPr>
          <a:xfrm>
            <a:off x="275811" y="3751371"/>
            <a:ext cx="4369726" cy="2606504"/>
          </a:xfrm>
          <a:prstGeom prst="rect">
            <a:avLst/>
          </a:prstGeom>
        </p:spPr>
      </p:pic>
      <p:pic>
        <p:nvPicPr>
          <p:cNvPr id="10" name="Picture 9">
            <a:extLst>
              <a:ext uri="{FF2B5EF4-FFF2-40B4-BE49-F238E27FC236}">
                <a16:creationId xmlns:a16="http://schemas.microsoft.com/office/drawing/2014/main" id="{DA127A1A-739C-4DA3-A959-AC395CEDA51C}"/>
              </a:ext>
            </a:extLst>
          </p:cNvPr>
          <p:cNvPicPr>
            <a:picLocks noChangeAspect="1"/>
          </p:cNvPicPr>
          <p:nvPr/>
        </p:nvPicPr>
        <p:blipFill>
          <a:blip r:embed="rId7"/>
          <a:stretch>
            <a:fillRect/>
          </a:stretch>
        </p:blipFill>
        <p:spPr>
          <a:xfrm>
            <a:off x="4019607" y="4015216"/>
            <a:ext cx="1080120" cy="398814"/>
          </a:xfrm>
          <a:prstGeom prst="rect">
            <a:avLst/>
          </a:prstGeom>
        </p:spPr>
      </p:pic>
      <p:pic>
        <p:nvPicPr>
          <p:cNvPr id="17" name="Picture 16">
            <a:extLst>
              <a:ext uri="{FF2B5EF4-FFF2-40B4-BE49-F238E27FC236}">
                <a16:creationId xmlns:a16="http://schemas.microsoft.com/office/drawing/2014/main" id="{097C9FF5-B72B-462F-9BB0-354678374731}"/>
              </a:ext>
            </a:extLst>
          </p:cNvPr>
          <p:cNvPicPr>
            <a:picLocks noChangeAspect="1"/>
          </p:cNvPicPr>
          <p:nvPr/>
        </p:nvPicPr>
        <p:blipFill>
          <a:blip r:embed="rId8"/>
          <a:stretch>
            <a:fillRect/>
          </a:stretch>
        </p:blipFill>
        <p:spPr>
          <a:xfrm>
            <a:off x="4019608" y="4588415"/>
            <a:ext cx="1071968" cy="422925"/>
          </a:xfrm>
          <a:prstGeom prst="rect">
            <a:avLst/>
          </a:prstGeom>
        </p:spPr>
      </p:pic>
      <p:pic>
        <p:nvPicPr>
          <p:cNvPr id="21" name="Picture 20">
            <a:extLst>
              <a:ext uri="{FF2B5EF4-FFF2-40B4-BE49-F238E27FC236}">
                <a16:creationId xmlns:a16="http://schemas.microsoft.com/office/drawing/2014/main" id="{28AC625C-F4CF-4BE2-8E6E-B1D47858EBFA}"/>
              </a:ext>
            </a:extLst>
          </p:cNvPr>
          <p:cNvPicPr>
            <a:picLocks noChangeAspect="1"/>
          </p:cNvPicPr>
          <p:nvPr/>
        </p:nvPicPr>
        <p:blipFill>
          <a:blip r:embed="rId9"/>
          <a:stretch>
            <a:fillRect/>
          </a:stretch>
        </p:blipFill>
        <p:spPr>
          <a:xfrm>
            <a:off x="4019607" y="5209449"/>
            <a:ext cx="1080120" cy="423013"/>
          </a:xfrm>
          <a:prstGeom prst="rect">
            <a:avLst/>
          </a:prstGeom>
        </p:spPr>
      </p:pic>
      <p:sp>
        <p:nvSpPr>
          <p:cNvPr id="26" name="Rectangle 25">
            <a:extLst>
              <a:ext uri="{FF2B5EF4-FFF2-40B4-BE49-F238E27FC236}">
                <a16:creationId xmlns:a16="http://schemas.microsoft.com/office/drawing/2014/main" id="{B0EDB50F-60EF-4DA0-816E-3991BB241A61}"/>
              </a:ext>
            </a:extLst>
          </p:cNvPr>
          <p:cNvSpPr/>
          <p:nvPr/>
        </p:nvSpPr>
        <p:spPr>
          <a:xfrm>
            <a:off x="2987824" y="1700808"/>
            <a:ext cx="402656" cy="373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E572B157-90BD-4BC9-8F95-8D737FF1A0FA}"/>
              </a:ext>
            </a:extLst>
          </p:cNvPr>
          <p:cNvSpPr/>
          <p:nvPr/>
        </p:nvSpPr>
        <p:spPr>
          <a:xfrm>
            <a:off x="5099727" y="4760785"/>
            <a:ext cx="48038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FF978E-4531-40BC-96B2-A5D1FC38D70D}"/>
              </a:ext>
            </a:extLst>
          </p:cNvPr>
          <p:cNvPicPr>
            <a:picLocks noChangeAspect="1"/>
          </p:cNvPicPr>
          <p:nvPr/>
        </p:nvPicPr>
        <p:blipFill rotWithShape="1">
          <a:blip r:embed="rId10"/>
          <a:srcRect b="14799"/>
          <a:stretch/>
        </p:blipFill>
        <p:spPr>
          <a:xfrm>
            <a:off x="5779227" y="4433963"/>
            <a:ext cx="2196692" cy="577377"/>
          </a:xfrm>
          <a:prstGeom prst="rect">
            <a:avLst/>
          </a:prstGeom>
        </p:spPr>
      </p:pic>
      <p:sp>
        <p:nvSpPr>
          <p:cNvPr id="9" name="TextBox 4">
            <a:extLst>
              <a:ext uri="{FF2B5EF4-FFF2-40B4-BE49-F238E27FC236}">
                <a16:creationId xmlns:a16="http://schemas.microsoft.com/office/drawing/2014/main" id="{1C6B8960-09E0-3CF3-1268-11F1778E098F}"/>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15952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9A384F-B23B-466C-9EAE-2F7F23EAF910}"/>
              </a:ext>
            </a:extLst>
          </p:cNvPr>
          <p:cNvPicPr>
            <a:picLocks noChangeAspect="1"/>
          </p:cNvPicPr>
          <p:nvPr/>
        </p:nvPicPr>
        <p:blipFill>
          <a:blip r:embed="rId3"/>
          <a:stretch>
            <a:fillRect/>
          </a:stretch>
        </p:blipFill>
        <p:spPr>
          <a:xfrm>
            <a:off x="5693708" y="4822200"/>
            <a:ext cx="3303001" cy="774497"/>
          </a:xfrm>
          <a:prstGeom prst="rect">
            <a:avLst/>
          </a:prstGeom>
        </p:spPr>
      </p:pic>
      <p:sp>
        <p:nvSpPr>
          <p:cNvPr id="6" name="TextBox 5">
            <a:extLst>
              <a:ext uri="{FF2B5EF4-FFF2-40B4-BE49-F238E27FC236}">
                <a16:creationId xmlns:a16="http://schemas.microsoft.com/office/drawing/2014/main" id="{6B08DF1C-D420-40EF-9D35-C66028F389FD}"/>
              </a:ext>
            </a:extLst>
          </p:cNvPr>
          <p:cNvSpPr txBox="1"/>
          <p:nvPr/>
        </p:nvSpPr>
        <p:spPr>
          <a:xfrm>
            <a:off x="417919" y="1151441"/>
            <a:ext cx="8424936" cy="923330"/>
          </a:xfrm>
          <a:prstGeom prst="rect">
            <a:avLst/>
          </a:prstGeom>
          <a:noFill/>
        </p:spPr>
        <p:txBody>
          <a:bodyPr wrap="square" rtlCol="0">
            <a:spAutoFit/>
          </a:bodyPr>
          <a:lstStyle/>
          <a:p>
            <a:pPr marL="285750" indent="-285750">
              <a:buFont typeface="Arial" panose="020B0604020202020204" pitchFamily="34" charset="0"/>
              <a:buChar char="•"/>
            </a:pPr>
            <a:r>
              <a:rPr lang="en-US" dirty="0"/>
              <a:t>Let’s track all the computations happening there!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57BA29F4-FA1F-48FC-85D7-E55A9B4C1CA5}"/>
              </a:ext>
            </a:extLst>
          </p:cNvPr>
          <p:cNvPicPr>
            <a:picLocks noChangeAspect="1"/>
          </p:cNvPicPr>
          <p:nvPr/>
        </p:nvPicPr>
        <p:blipFill>
          <a:blip r:embed="rId4"/>
          <a:stretch>
            <a:fillRect/>
          </a:stretch>
        </p:blipFill>
        <p:spPr>
          <a:xfrm>
            <a:off x="440498" y="1625197"/>
            <a:ext cx="3448232" cy="1803803"/>
          </a:xfrm>
          <a:prstGeom prst="rect">
            <a:avLst/>
          </a:prstGeom>
        </p:spPr>
      </p:pic>
      <p:sp>
        <p:nvSpPr>
          <p:cNvPr id="9218" name="Rectangle 2"/>
          <p:cNvSpPr>
            <a:spLocks noGrp="1" noChangeArrowheads="1"/>
          </p:cNvSpPr>
          <p:nvPr>
            <p:ph type="title"/>
          </p:nvPr>
        </p:nvSpPr>
        <p:spPr/>
        <p:txBody>
          <a:bodyPr/>
          <a:lstStyle/>
          <a:p>
            <a:r>
              <a:rPr lang="en-GB" dirty="0"/>
              <a:t>Neural Networks – mathematical model</a:t>
            </a:r>
          </a:p>
        </p:txBody>
      </p:sp>
      <p:sp>
        <p:nvSpPr>
          <p:cNvPr id="7" name="TextBox 6">
            <a:extLst>
              <a:ext uri="{FF2B5EF4-FFF2-40B4-BE49-F238E27FC236}">
                <a16:creationId xmlns:a16="http://schemas.microsoft.com/office/drawing/2014/main" id="{18B955B2-DFF0-4BE3-84C8-40BB2F166445}"/>
              </a:ext>
            </a:extLst>
          </p:cNvPr>
          <p:cNvSpPr txBox="1"/>
          <p:nvPr/>
        </p:nvSpPr>
        <p:spPr>
          <a:xfrm>
            <a:off x="395536" y="1151441"/>
            <a:ext cx="8424936"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848330F-FA2F-4950-9FE1-0E734F0F32FC}"/>
                  </a:ext>
                </a:extLst>
              </p:cNvPr>
              <p:cNvSpPr txBox="1"/>
              <p:nvPr/>
            </p:nvSpPr>
            <p:spPr>
              <a:xfrm>
                <a:off x="3879017" y="1809863"/>
                <a:ext cx="4784554" cy="3351751"/>
              </a:xfrm>
              <a:prstGeom prst="rect">
                <a:avLst/>
              </a:prstGeom>
              <a:noFill/>
            </p:spPr>
            <p:txBody>
              <a:bodyPr wrap="square" rtlCol="0">
                <a:spAutoFit/>
              </a:bodyPr>
              <a:lstStyle/>
              <a:p>
                <a:pPr marL="285750" indent="-285750">
                  <a:buFont typeface="Arial" panose="020B0604020202020204" pitchFamily="34" charset="0"/>
                  <a:buChar char="•"/>
                </a:pPr>
                <a:r>
                  <a:rPr lang="en-US" dirty="0"/>
                  <a:t>Notation:</a:t>
                </a:r>
              </a:p>
              <a:p>
                <a:pPr marL="285750" indent="-285750">
                  <a:buFont typeface="Arial" panose="020B0604020202020204" pitchFamily="34" charset="0"/>
                  <a:buChar char="•"/>
                </a:pPr>
                <a14:m>
                  <m:oMath xmlns:m="http://schemas.openxmlformats.org/officeDocument/2006/math">
                    <m:sSup>
                      <m:sSupPr>
                        <m:ctrlPr>
                          <a:rPr lang="en-US" i="1" smtClean="0">
                            <a:latin typeface="Cambria Math" panose="02040503050406030204" pitchFamily="18" charset="0"/>
                          </a:rPr>
                        </m:ctrlPr>
                      </m:sSupPr>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e>
                      <m: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p>
                    </m:sSup>
                    <m:r>
                      <a:rPr lang="en-US" b="0" i="1" smtClean="0">
                        <a:latin typeface="Cambria Math" panose="02040503050406030204" pitchFamily="18" charset="0"/>
                      </a:rPr>
                      <m:t>= </m:t>
                    </m:r>
                  </m:oMath>
                </a14:m>
                <a:r>
                  <a:rPr lang="en-US" dirty="0"/>
                  <a:t>activation of the </a:t>
                </a:r>
                <a:r>
                  <a:rPr lang="en-US" dirty="0" err="1"/>
                  <a:t>i-th</a:t>
                </a:r>
                <a:r>
                  <a:rPr lang="en-US" dirty="0"/>
                  <a:t> unit in layer j</a:t>
                </a:r>
              </a:p>
              <a:p>
                <a:pPr marL="285750" indent="-285750">
                  <a:buFont typeface="Arial" panose="020B0604020202020204" pitchFamily="34" charset="0"/>
                  <a:buChar char="•"/>
                </a:pPr>
                <a14:m>
                  <m:oMath xmlns:m="http://schemas.openxmlformats.org/officeDocument/2006/math">
                    <m:sSup>
                      <m:sSupPr>
                        <m:ctrlPr>
                          <a:rPr lang="en-US" i="1" smtClean="0">
                            <a:latin typeface="Cambria Math" panose="02040503050406030204" pitchFamily="18" charset="0"/>
                          </a:rPr>
                        </m:ctrlPr>
                      </m:sSupPr>
                      <m:e>
                        <m:r>
                          <m:rPr>
                            <m:nor/>
                          </m:rPr>
                          <a:rPr lang="el-GR" dirty="0"/>
                          <m:t>Θ</m:t>
                        </m:r>
                      </m:e>
                      <m: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p>
                    </m:sSup>
                  </m:oMath>
                </a14:m>
                <a:r>
                  <a:rPr lang="en-US" dirty="0"/>
                  <a:t>= matrix of all the weights of layer j</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Example: </a:t>
                </a:r>
                <a14:m>
                  <m:oMath xmlns:m="http://schemas.openxmlformats.org/officeDocument/2006/math">
                    <m:sSup>
                      <m:sSupPr>
                        <m:ctrlPr>
                          <a:rPr lang="en-US" i="1">
                            <a:latin typeface="Cambria Math" panose="02040503050406030204" pitchFamily="18" charset="0"/>
                          </a:rPr>
                        </m:ctrlPr>
                      </m:sSupPr>
                      <m:e>
                        <m:r>
                          <m:rPr>
                            <m:nor/>
                          </m:rPr>
                          <a:rPr lang="el-GR" dirty="0"/>
                          <m:t>Θ</m:t>
                        </m:r>
                      </m:e>
                      <m: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up>
                                  <m:r>
                                    <a:rPr lang="en-US" b="0" i="1" smtClean="0">
                                      <a:latin typeface="Cambria Math" panose="02040503050406030204" pitchFamily="18" charset="0"/>
                                    </a:rPr>
                                    <m:t>1</m:t>
                                  </m:r>
                                </m:sup>
                              </m:sSubSup>
                            </m:e>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up>
                                  <m:r>
                                    <a:rPr lang="en-US" b="0" i="1" smtClean="0">
                                      <a:latin typeface="Cambria Math" panose="02040503050406030204" pitchFamily="18" charset="0"/>
                                    </a:rPr>
                                    <m:t>2</m:t>
                                  </m:r>
                                </m:sup>
                              </m:sSubSup>
                            </m:e>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up>
                                  <m:r>
                                    <a:rPr lang="en-US" b="0" i="1" smtClean="0">
                                      <a:latin typeface="Cambria Math" panose="02040503050406030204" pitchFamily="18" charset="0"/>
                                    </a:rPr>
                                    <m:t>3</m:t>
                                  </m:r>
                                </m:sup>
                              </m:sSubSup>
                            </m:e>
                          </m:mr>
                          <m:mr>
                            <m:e>
                              <m:sSubSup>
                                <m:sSubSupPr>
                                  <m:ctrlPr>
                                    <a:rPr lang="en-US" b="0"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2</m:t>
                                  </m:r>
                                </m:sub>
                                <m:sup>
                                  <m:r>
                                    <a:rPr lang="en-US" b="0" i="1" smtClean="0">
                                      <a:latin typeface="Cambria Math" panose="02040503050406030204" pitchFamily="18" charset="0"/>
                                    </a:rPr>
                                    <m:t>1</m:t>
                                  </m:r>
                                </m:sup>
                              </m:sSubSup>
                            </m:e>
                            <m:e>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2</m:t>
                                  </m:r>
                                </m:sub>
                                <m:sup>
                                  <m:r>
                                    <a:rPr lang="en-US" b="0" i="1" smtClean="0">
                                      <a:latin typeface="Cambria Math" panose="02040503050406030204" pitchFamily="18" charset="0"/>
                                    </a:rPr>
                                    <m:t>2</m:t>
                                  </m:r>
                                </m:sup>
                              </m:sSubSup>
                            </m:e>
                            <m:e>
                              <m:sSubSup>
                                <m:sSubSupPr>
                                  <m:ctrlPr>
                                    <a:rPr lang="en-US" b="0"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2</m:t>
                                  </m:r>
                                </m:sub>
                                <m:sup>
                                  <m:r>
                                    <a:rPr lang="en-US" b="0" i="1" smtClean="0">
                                      <a:latin typeface="Cambria Math" panose="02040503050406030204" pitchFamily="18" charset="0"/>
                                    </a:rPr>
                                    <m:t>3</m:t>
                                  </m:r>
                                </m:sup>
                              </m:sSubSup>
                            </m:e>
                          </m:mr>
                          <m:m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3</m:t>
                                  </m:r>
                                </m:sub>
                                <m:sup>
                                  <m:r>
                                    <a:rPr lang="en-US" b="0" i="1" smtClean="0">
                                      <a:latin typeface="Cambria Math" panose="02040503050406030204" pitchFamily="18" charset="0"/>
                                    </a:rPr>
                                    <m:t>1</m:t>
                                  </m:r>
                                </m:sup>
                              </m:sSubSup>
                            </m:e>
                            <m:e>
                              <m:sSubSup>
                                <m:sSubSupPr>
                                  <m:ctrlPr>
                                    <a:rPr lang="en-US"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3</m:t>
                                  </m:r>
                                </m:sub>
                                <m:sup>
                                  <m:r>
                                    <a:rPr lang="en-US" b="0" i="1" smtClean="0">
                                      <a:latin typeface="Cambria Math" panose="02040503050406030204" pitchFamily="18" charset="0"/>
                                    </a:rPr>
                                    <m:t>2</m:t>
                                  </m:r>
                                </m:sup>
                              </m:sSubSup>
                            </m:e>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3</m:t>
                                  </m:r>
                                </m:sub>
                                <m:sup>
                                  <m:r>
                                    <a:rPr lang="en-US" b="0" i="1" smtClean="0">
                                      <a:latin typeface="Cambria Math" panose="02040503050406030204" pitchFamily="18" charset="0"/>
                                    </a:rPr>
                                    <m:t>3</m:t>
                                  </m:r>
                                </m:sup>
                              </m:sSubSup>
                            </m:e>
                          </m:mr>
                        </m:m>
                      </m:e>
                    </m:d>
                    <m:r>
                      <a:rPr lang="en-US" b="0" i="1" smtClean="0">
                        <a:latin typeface="Cambria Math" panose="02040503050406030204" pitchFamily="18" charset="0"/>
                      </a:rPr>
                      <m:t> </m:t>
                    </m:r>
                  </m:oMath>
                </a14:m>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8" name="TextBox 7">
                <a:extLst>
                  <a:ext uri="{FF2B5EF4-FFF2-40B4-BE49-F238E27FC236}">
                    <a16:creationId xmlns:a16="http://schemas.microsoft.com/office/drawing/2014/main" id="{0848330F-FA2F-4950-9FE1-0E734F0F32FC}"/>
                  </a:ext>
                </a:extLst>
              </p:cNvPr>
              <p:cNvSpPr txBox="1">
                <a:spLocks noRot="1" noChangeAspect="1" noMove="1" noResize="1" noEditPoints="1" noAdjustHandles="1" noChangeArrowheads="1" noChangeShapeType="1" noTextEdit="1"/>
              </p:cNvSpPr>
              <p:nvPr/>
            </p:nvSpPr>
            <p:spPr>
              <a:xfrm>
                <a:off x="3879017" y="1809863"/>
                <a:ext cx="4784554" cy="3351751"/>
              </a:xfrm>
              <a:prstGeom prst="rect">
                <a:avLst/>
              </a:prstGeom>
              <a:blipFill>
                <a:blip r:embed="rId5"/>
                <a:stretch>
                  <a:fillRect l="-764" t="-109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AFDDBE8-AEAF-428B-BE30-AFB1708D98E8}"/>
              </a:ext>
            </a:extLst>
          </p:cNvPr>
          <p:cNvPicPr>
            <a:picLocks noChangeAspect="1"/>
          </p:cNvPicPr>
          <p:nvPr/>
        </p:nvPicPr>
        <p:blipFill>
          <a:blip r:embed="rId6"/>
          <a:stretch>
            <a:fillRect/>
          </a:stretch>
        </p:blipFill>
        <p:spPr>
          <a:xfrm>
            <a:off x="275811" y="3751371"/>
            <a:ext cx="4369726" cy="260650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0F48E47-B098-4C19-81B5-C0B089DDF289}"/>
                  </a:ext>
                </a:extLst>
              </p:cNvPr>
              <p:cNvSpPr txBox="1"/>
              <p:nvPr/>
            </p:nvSpPr>
            <p:spPr>
              <a:xfrm>
                <a:off x="5993120" y="5411753"/>
                <a:ext cx="3117184" cy="1488806"/>
              </a:xfrm>
              <a:prstGeom prst="rect">
                <a:avLst/>
              </a:prstGeom>
              <a:noFill/>
            </p:spPr>
            <p:txBody>
              <a:bodyPr wrap="square" rtlCol="0">
                <a:spAutoFit/>
              </a:bodyPr>
              <a:lstStyle/>
              <a:p>
                <a:r>
                  <a:rPr lang="en-US" dirty="0"/>
                  <a:t>If the network has several hidden layers, if the layer k has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𝑘</m:t>
                        </m:r>
                      </m:sub>
                    </m:sSub>
                    <m:r>
                      <a:rPr lang="en-US" b="0" i="1" dirty="0" smtClean="0">
                        <a:latin typeface="Cambria Math" panose="02040503050406030204" pitchFamily="18" charset="0"/>
                      </a:rPr>
                      <m:t> </m:t>
                    </m:r>
                  </m:oMath>
                </a14:m>
                <a:r>
                  <a:rPr lang="en-US" dirty="0"/>
                  <a:t>units, and layer k+1 has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𝑞</m:t>
                        </m:r>
                      </m:e>
                      <m:sub>
                        <m:r>
                          <a:rPr lang="en-US" i="1" dirty="0">
                            <a:latin typeface="Cambria Math" panose="02040503050406030204" pitchFamily="18" charset="0"/>
                          </a:rPr>
                          <m:t>𝑘</m:t>
                        </m:r>
                        <m:r>
                          <a:rPr lang="en-US" b="0" i="1" dirty="0" smtClean="0">
                            <a:latin typeface="Cambria Math" panose="02040503050406030204" pitchFamily="18" charset="0"/>
                          </a:rPr>
                          <m:t>+1</m:t>
                        </m:r>
                      </m:sub>
                    </m:sSub>
                    <m:r>
                      <a:rPr lang="en-US" i="1" dirty="0">
                        <a:latin typeface="Cambria Math" panose="02040503050406030204" pitchFamily="18" charset="0"/>
                      </a:rPr>
                      <m:t> </m:t>
                    </m:r>
                  </m:oMath>
                </a14:m>
                <a:r>
                  <a:rPr lang="en-US" dirty="0"/>
                  <a:t>units, then </a:t>
                </a:r>
                <a14:m>
                  <m:oMath xmlns:m="http://schemas.openxmlformats.org/officeDocument/2006/math">
                    <m:sSup>
                      <m:sSupPr>
                        <m:ctrlPr>
                          <a:rPr lang="en-US" i="1">
                            <a:latin typeface="Cambria Math" panose="02040503050406030204" pitchFamily="18" charset="0"/>
                          </a:rPr>
                        </m:ctrlPr>
                      </m:sSupPr>
                      <m:e>
                        <m:r>
                          <m:rPr>
                            <m:nor/>
                          </m:rPr>
                          <a:rPr lang="el-GR" dirty="0"/>
                          <m:t>Θ</m:t>
                        </m:r>
                      </m:e>
                      <m:sup>
                        <m:r>
                          <a:rPr lang="en-US" i="1">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rPr>
                          <m:t>ℝ</m:t>
                        </m:r>
                      </m:e>
                      <m:sup>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𝑘</m:t>
                            </m:r>
                          </m:sub>
                        </m:sSub>
                      </m:sup>
                    </m:sSup>
                  </m:oMath>
                </a14:m>
                <a:endParaRPr lang="en-US" dirty="0"/>
              </a:p>
            </p:txBody>
          </p:sp>
        </mc:Choice>
        <mc:Fallback xmlns="">
          <p:sp>
            <p:nvSpPr>
              <p:cNvPr id="9" name="TextBox 8">
                <a:extLst>
                  <a:ext uri="{FF2B5EF4-FFF2-40B4-BE49-F238E27FC236}">
                    <a16:creationId xmlns:a16="http://schemas.microsoft.com/office/drawing/2014/main" id="{20F48E47-B098-4C19-81B5-C0B089DDF289}"/>
                  </a:ext>
                </a:extLst>
              </p:cNvPr>
              <p:cNvSpPr txBox="1">
                <a:spLocks noRot="1" noChangeAspect="1" noMove="1" noResize="1" noEditPoints="1" noAdjustHandles="1" noChangeArrowheads="1" noChangeShapeType="1" noTextEdit="1"/>
              </p:cNvSpPr>
              <p:nvPr/>
            </p:nvSpPr>
            <p:spPr>
              <a:xfrm>
                <a:off x="5993120" y="5411753"/>
                <a:ext cx="3117184" cy="1488806"/>
              </a:xfrm>
              <a:prstGeom prst="rect">
                <a:avLst/>
              </a:prstGeom>
              <a:blipFill>
                <a:blip r:embed="rId7"/>
                <a:stretch>
                  <a:fillRect l="-1566" t="-2459"/>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DA127A1A-739C-4DA3-A959-AC395CEDA51C}"/>
              </a:ext>
            </a:extLst>
          </p:cNvPr>
          <p:cNvPicPr>
            <a:picLocks noChangeAspect="1"/>
          </p:cNvPicPr>
          <p:nvPr/>
        </p:nvPicPr>
        <p:blipFill>
          <a:blip r:embed="rId8"/>
          <a:stretch>
            <a:fillRect/>
          </a:stretch>
        </p:blipFill>
        <p:spPr>
          <a:xfrm>
            <a:off x="4019607" y="4015216"/>
            <a:ext cx="1080120" cy="398814"/>
          </a:xfrm>
          <a:prstGeom prst="rect">
            <a:avLst/>
          </a:prstGeom>
        </p:spPr>
      </p:pic>
      <p:pic>
        <p:nvPicPr>
          <p:cNvPr id="17" name="Picture 16">
            <a:extLst>
              <a:ext uri="{FF2B5EF4-FFF2-40B4-BE49-F238E27FC236}">
                <a16:creationId xmlns:a16="http://schemas.microsoft.com/office/drawing/2014/main" id="{097C9FF5-B72B-462F-9BB0-354678374731}"/>
              </a:ext>
            </a:extLst>
          </p:cNvPr>
          <p:cNvPicPr>
            <a:picLocks noChangeAspect="1"/>
          </p:cNvPicPr>
          <p:nvPr/>
        </p:nvPicPr>
        <p:blipFill>
          <a:blip r:embed="rId9"/>
          <a:stretch>
            <a:fillRect/>
          </a:stretch>
        </p:blipFill>
        <p:spPr>
          <a:xfrm>
            <a:off x="4019608" y="4588415"/>
            <a:ext cx="1071968" cy="422925"/>
          </a:xfrm>
          <a:prstGeom prst="rect">
            <a:avLst/>
          </a:prstGeom>
        </p:spPr>
      </p:pic>
      <p:pic>
        <p:nvPicPr>
          <p:cNvPr id="21" name="Picture 20">
            <a:extLst>
              <a:ext uri="{FF2B5EF4-FFF2-40B4-BE49-F238E27FC236}">
                <a16:creationId xmlns:a16="http://schemas.microsoft.com/office/drawing/2014/main" id="{28AC625C-F4CF-4BE2-8E6E-B1D47858EBFA}"/>
              </a:ext>
            </a:extLst>
          </p:cNvPr>
          <p:cNvPicPr>
            <a:picLocks noChangeAspect="1"/>
          </p:cNvPicPr>
          <p:nvPr/>
        </p:nvPicPr>
        <p:blipFill>
          <a:blip r:embed="rId10"/>
          <a:stretch>
            <a:fillRect/>
          </a:stretch>
        </p:blipFill>
        <p:spPr>
          <a:xfrm>
            <a:off x="4019607" y="5209449"/>
            <a:ext cx="1080120" cy="423013"/>
          </a:xfrm>
          <a:prstGeom prst="rect">
            <a:avLst/>
          </a:prstGeom>
        </p:spPr>
      </p:pic>
      <p:sp>
        <p:nvSpPr>
          <p:cNvPr id="26" name="Rectangle 25">
            <a:extLst>
              <a:ext uri="{FF2B5EF4-FFF2-40B4-BE49-F238E27FC236}">
                <a16:creationId xmlns:a16="http://schemas.microsoft.com/office/drawing/2014/main" id="{B0EDB50F-60EF-4DA0-816E-3991BB241A61}"/>
              </a:ext>
            </a:extLst>
          </p:cNvPr>
          <p:cNvSpPr/>
          <p:nvPr/>
        </p:nvSpPr>
        <p:spPr>
          <a:xfrm>
            <a:off x="2987824" y="1700808"/>
            <a:ext cx="402656" cy="373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E572B157-90BD-4BC9-8F95-8D737FF1A0FA}"/>
              </a:ext>
            </a:extLst>
          </p:cNvPr>
          <p:cNvSpPr/>
          <p:nvPr/>
        </p:nvSpPr>
        <p:spPr>
          <a:xfrm>
            <a:off x="5099727" y="4760785"/>
            <a:ext cx="48038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FF978E-4531-40BC-96B2-A5D1FC38D70D}"/>
              </a:ext>
            </a:extLst>
          </p:cNvPr>
          <p:cNvPicPr>
            <a:picLocks noChangeAspect="1"/>
          </p:cNvPicPr>
          <p:nvPr/>
        </p:nvPicPr>
        <p:blipFill rotWithShape="1">
          <a:blip r:embed="rId11"/>
          <a:srcRect b="14799"/>
          <a:stretch/>
        </p:blipFill>
        <p:spPr>
          <a:xfrm>
            <a:off x="5779227" y="4433963"/>
            <a:ext cx="2196692" cy="577377"/>
          </a:xfrm>
          <a:prstGeom prst="rect">
            <a:avLst/>
          </a:prstGeom>
        </p:spPr>
      </p:pic>
      <p:pic>
        <p:nvPicPr>
          <p:cNvPr id="13" name="Picture 12">
            <a:extLst>
              <a:ext uri="{FF2B5EF4-FFF2-40B4-BE49-F238E27FC236}">
                <a16:creationId xmlns:a16="http://schemas.microsoft.com/office/drawing/2014/main" id="{741AD13E-9CCA-446D-B093-3A9FA2AB5263}"/>
              </a:ext>
            </a:extLst>
          </p:cNvPr>
          <p:cNvPicPr>
            <a:picLocks noChangeAspect="1"/>
          </p:cNvPicPr>
          <p:nvPr/>
        </p:nvPicPr>
        <p:blipFill>
          <a:blip r:embed="rId12"/>
          <a:stretch>
            <a:fillRect/>
          </a:stretch>
        </p:blipFill>
        <p:spPr>
          <a:xfrm>
            <a:off x="4431644" y="5902277"/>
            <a:ext cx="1561476" cy="423013"/>
          </a:xfrm>
          <a:prstGeom prst="rect">
            <a:avLst/>
          </a:prstGeom>
        </p:spPr>
      </p:pic>
      <p:sp>
        <p:nvSpPr>
          <p:cNvPr id="11" name="TextBox 4">
            <a:extLst>
              <a:ext uri="{FF2B5EF4-FFF2-40B4-BE49-F238E27FC236}">
                <a16:creationId xmlns:a16="http://schemas.microsoft.com/office/drawing/2014/main" id="{664C23DC-AF44-A842-A720-D45C888102BA}"/>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87548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08DF1C-D420-40EF-9D35-C66028F389FD}"/>
              </a:ext>
            </a:extLst>
          </p:cNvPr>
          <p:cNvSpPr txBox="1"/>
          <p:nvPr/>
        </p:nvSpPr>
        <p:spPr>
          <a:xfrm>
            <a:off x="417919" y="1151441"/>
            <a:ext cx="8424936" cy="5078313"/>
          </a:xfrm>
          <a:prstGeom prst="rect">
            <a:avLst/>
          </a:prstGeom>
          <a:noFill/>
        </p:spPr>
        <p:txBody>
          <a:bodyPr wrap="square" rtlCol="0">
            <a:spAutoFit/>
          </a:bodyPr>
          <a:lstStyle/>
          <a:p>
            <a:pPr marL="285750" indent="-285750">
              <a:buFont typeface="Arial" panose="020B0604020202020204" pitchFamily="34" charset="0"/>
              <a:buChar char="•"/>
            </a:pPr>
            <a:r>
              <a:rPr lang="en-US" dirty="0"/>
              <a:t>What is the NN doing? Can it learn nonlinear decision rules?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have seen that the main building block of a Neural Network is the logistic unit: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But this is just logistic regression!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218" name="Rectangle 2"/>
          <p:cNvSpPr>
            <a:spLocks noGrp="1" noChangeArrowheads="1"/>
          </p:cNvSpPr>
          <p:nvPr>
            <p:ph type="title"/>
          </p:nvPr>
        </p:nvSpPr>
        <p:spPr/>
        <p:txBody>
          <a:bodyPr/>
          <a:lstStyle/>
          <a:p>
            <a:r>
              <a:rPr lang="en-GB" dirty="0"/>
              <a:t>Neural Networks – intuition</a:t>
            </a:r>
          </a:p>
        </p:txBody>
      </p:sp>
      <p:grpSp>
        <p:nvGrpSpPr>
          <p:cNvPr id="10" name="Group 9">
            <a:extLst>
              <a:ext uri="{FF2B5EF4-FFF2-40B4-BE49-F238E27FC236}">
                <a16:creationId xmlns:a16="http://schemas.microsoft.com/office/drawing/2014/main" id="{028E55DD-96C3-42EE-B5C7-C39B7DCD9E83}"/>
              </a:ext>
            </a:extLst>
          </p:cNvPr>
          <p:cNvGrpSpPr/>
          <p:nvPr/>
        </p:nvGrpSpPr>
        <p:grpSpPr>
          <a:xfrm>
            <a:off x="3203848" y="2564904"/>
            <a:ext cx="3564396" cy="2088232"/>
            <a:chOff x="1403648" y="2241375"/>
            <a:chExt cx="6948264" cy="3975713"/>
          </a:xfrm>
        </p:grpSpPr>
        <p:pic>
          <p:nvPicPr>
            <p:cNvPr id="11" name="Picture 2" descr="Machine Learning, Vizualization &amp; Analytics: Neural Network: Model  Representation">
              <a:extLst>
                <a:ext uri="{FF2B5EF4-FFF2-40B4-BE49-F238E27FC236}">
                  <a16:creationId xmlns:a16="http://schemas.microsoft.com/office/drawing/2014/main" id="{B4114B1E-9515-41D0-A751-79D80E80F3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81"/>
            <a:stretch/>
          </p:blipFill>
          <p:spPr bwMode="auto">
            <a:xfrm>
              <a:off x="1403648" y="2241375"/>
              <a:ext cx="6948264" cy="39757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3975A26-CF7D-4C19-AC4D-A61F17832376}"/>
                </a:ext>
              </a:extLst>
            </p:cNvPr>
            <p:cNvSpPr/>
            <p:nvPr/>
          </p:nvSpPr>
          <p:spPr>
            <a:xfrm>
              <a:off x="3779912" y="3233295"/>
              <a:ext cx="1440160" cy="627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4">
            <a:extLst>
              <a:ext uri="{FF2B5EF4-FFF2-40B4-BE49-F238E27FC236}">
                <a16:creationId xmlns:a16="http://schemas.microsoft.com/office/drawing/2014/main" id="{AB8EBDE6-6BBD-132E-291D-51F5A677EFE6}"/>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18857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F1E1F0-B577-4E19-AA29-6A0E0A7958BC}"/>
              </a:ext>
            </a:extLst>
          </p:cNvPr>
          <p:cNvPicPr>
            <a:picLocks noChangeAspect="1"/>
          </p:cNvPicPr>
          <p:nvPr/>
        </p:nvPicPr>
        <p:blipFill>
          <a:blip r:embed="rId3"/>
          <a:stretch>
            <a:fillRect/>
          </a:stretch>
        </p:blipFill>
        <p:spPr>
          <a:xfrm>
            <a:off x="2987825" y="1484784"/>
            <a:ext cx="5886563" cy="4410000"/>
          </a:xfrm>
          <a:prstGeom prst="rect">
            <a:avLst/>
          </a:prstGeom>
        </p:spPr>
      </p:pic>
      <p:pic>
        <p:nvPicPr>
          <p:cNvPr id="7" name="Picture 6">
            <a:extLst>
              <a:ext uri="{FF2B5EF4-FFF2-40B4-BE49-F238E27FC236}">
                <a16:creationId xmlns:a16="http://schemas.microsoft.com/office/drawing/2014/main" id="{1D76BD3E-5F6F-4FE0-A303-DB3B58EB65A9}"/>
              </a:ext>
            </a:extLst>
          </p:cNvPr>
          <p:cNvPicPr>
            <a:picLocks noChangeAspect="1"/>
          </p:cNvPicPr>
          <p:nvPr/>
        </p:nvPicPr>
        <p:blipFill>
          <a:blip r:embed="rId4"/>
          <a:stretch>
            <a:fillRect/>
          </a:stretch>
        </p:blipFill>
        <p:spPr>
          <a:xfrm>
            <a:off x="2987825" y="1484784"/>
            <a:ext cx="5886563" cy="4410000"/>
          </a:xfrm>
          <a:prstGeom prst="rect">
            <a:avLst/>
          </a:prstGeom>
        </p:spPr>
      </p:pic>
      <p:sp>
        <p:nvSpPr>
          <p:cNvPr id="9218" name="Rectangle 2"/>
          <p:cNvSpPr>
            <a:spLocks noGrp="1" noChangeArrowheads="1"/>
          </p:cNvSpPr>
          <p:nvPr>
            <p:ph type="title"/>
          </p:nvPr>
        </p:nvSpPr>
        <p:spPr/>
        <p:txBody>
          <a:bodyPr/>
          <a:lstStyle/>
          <a:p>
            <a:r>
              <a:rPr lang="en-US" dirty="0"/>
              <a:t>Supervised Learning – example 1</a:t>
            </a:r>
            <a:endParaRPr lang="en-GB" dirty="0"/>
          </a:p>
        </p:txBody>
      </p:sp>
      <p:grpSp>
        <p:nvGrpSpPr>
          <p:cNvPr id="13" name="Group 12">
            <a:extLst>
              <a:ext uri="{FF2B5EF4-FFF2-40B4-BE49-F238E27FC236}">
                <a16:creationId xmlns:a16="http://schemas.microsoft.com/office/drawing/2014/main" id="{786A804E-8659-4FA8-B1D8-A4BC6F0BE584}"/>
              </a:ext>
            </a:extLst>
          </p:cNvPr>
          <p:cNvGrpSpPr/>
          <p:nvPr/>
        </p:nvGrpSpPr>
        <p:grpSpPr>
          <a:xfrm>
            <a:off x="3797570" y="3140968"/>
            <a:ext cx="2232248" cy="2277008"/>
            <a:chOff x="2483768" y="3068960"/>
            <a:chExt cx="2232248" cy="2232248"/>
          </a:xfrm>
        </p:grpSpPr>
        <p:cxnSp>
          <p:nvCxnSpPr>
            <p:cNvPr id="3" name="Straight Arrow Connector 2">
              <a:extLst>
                <a:ext uri="{FF2B5EF4-FFF2-40B4-BE49-F238E27FC236}">
                  <a16:creationId xmlns:a16="http://schemas.microsoft.com/office/drawing/2014/main" id="{F74ACA0A-1103-4BB7-9A9C-7707DB53BE95}"/>
                </a:ext>
              </a:extLst>
            </p:cNvPr>
            <p:cNvCxnSpPr>
              <a:cxnSpLocks/>
            </p:cNvCxnSpPr>
            <p:nvPr/>
          </p:nvCxnSpPr>
          <p:spPr>
            <a:xfrm flipV="1">
              <a:off x="4716016" y="3068960"/>
              <a:ext cx="0" cy="2232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2A3EA7-FF40-4D68-9F66-6FE3EB6DA003}"/>
                </a:ext>
              </a:extLst>
            </p:cNvPr>
            <p:cNvCxnSpPr>
              <a:cxnSpLocks/>
            </p:cNvCxnSpPr>
            <p:nvPr/>
          </p:nvCxnSpPr>
          <p:spPr>
            <a:xfrm flipH="1">
              <a:off x="2483768" y="3068960"/>
              <a:ext cx="22322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41F642F8-F489-407B-8481-5406902320DB}"/>
              </a:ext>
            </a:extLst>
          </p:cNvPr>
          <p:cNvPicPr>
            <a:picLocks noChangeAspect="1"/>
          </p:cNvPicPr>
          <p:nvPr/>
        </p:nvPicPr>
        <p:blipFill>
          <a:blip r:embed="rId5"/>
          <a:stretch>
            <a:fillRect/>
          </a:stretch>
        </p:blipFill>
        <p:spPr>
          <a:xfrm>
            <a:off x="2987824" y="1484784"/>
            <a:ext cx="5886563" cy="4410000"/>
          </a:xfrm>
          <a:prstGeom prst="rect">
            <a:avLst/>
          </a:prstGeom>
        </p:spPr>
      </p:pic>
      <p:grpSp>
        <p:nvGrpSpPr>
          <p:cNvPr id="15" name="Group 14">
            <a:extLst>
              <a:ext uri="{FF2B5EF4-FFF2-40B4-BE49-F238E27FC236}">
                <a16:creationId xmlns:a16="http://schemas.microsoft.com/office/drawing/2014/main" id="{7B317B26-9E8C-4F7C-8641-D21683441A85}"/>
              </a:ext>
            </a:extLst>
          </p:cNvPr>
          <p:cNvGrpSpPr/>
          <p:nvPr/>
        </p:nvGrpSpPr>
        <p:grpSpPr>
          <a:xfrm>
            <a:off x="3725565" y="2996952"/>
            <a:ext cx="2304248" cy="2421023"/>
            <a:chOff x="2483768" y="3068960"/>
            <a:chExt cx="2232248" cy="2232248"/>
          </a:xfrm>
        </p:grpSpPr>
        <p:cxnSp>
          <p:nvCxnSpPr>
            <p:cNvPr id="16" name="Straight Arrow Connector 15">
              <a:extLst>
                <a:ext uri="{FF2B5EF4-FFF2-40B4-BE49-F238E27FC236}">
                  <a16:creationId xmlns:a16="http://schemas.microsoft.com/office/drawing/2014/main" id="{3270E25F-134E-4BFD-BEBE-B0DB75C44F19}"/>
                </a:ext>
              </a:extLst>
            </p:cNvPr>
            <p:cNvCxnSpPr>
              <a:cxnSpLocks/>
            </p:cNvCxnSpPr>
            <p:nvPr/>
          </p:nvCxnSpPr>
          <p:spPr>
            <a:xfrm flipV="1">
              <a:off x="4716016" y="3068960"/>
              <a:ext cx="0" cy="2232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F4C26B-098F-4EDB-AF46-A1E95301BF67}"/>
                </a:ext>
              </a:extLst>
            </p:cNvPr>
            <p:cNvCxnSpPr>
              <a:cxnSpLocks/>
            </p:cNvCxnSpPr>
            <p:nvPr/>
          </p:nvCxnSpPr>
          <p:spPr>
            <a:xfrm flipH="1">
              <a:off x="2483768" y="3068960"/>
              <a:ext cx="22322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3CC14817-1764-4CF7-8713-7873CA338209}"/>
              </a:ext>
            </a:extLst>
          </p:cNvPr>
          <p:cNvSpPr txBox="1"/>
          <p:nvPr/>
        </p:nvSpPr>
        <p:spPr>
          <a:xfrm>
            <a:off x="269612" y="1488872"/>
            <a:ext cx="3096344" cy="5078313"/>
          </a:xfrm>
          <a:prstGeom prst="rect">
            <a:avLst/>
          </a:prstGeom>
          <a:noFill/>
        </p:spPr>
        <p:txBody>
          <a:bodyPr wrap="square" rtlCol="0">
            <a:spAutoFit/>
          </a:bodyPr>
          <a:lstStyle/>
          <a:p>
            <a:r>
              <a:rPr lang="en-US" dirty="0"/>
              <a:t>We are given a bunch of examples couple, hours of study vs mark.</a:t>
            </a:r>
          </a:p>
          <a:p>
            <a:endParaRPr lang="en-US" dirty="0"/>
          </a:p>
          <a:p>
            <a:endParaRPr lang="en-US" dirty="0"/>
          </a:p>
          <a:p>
            <a:r>
              <a:rPr lang="en-US" dirty="0"/>
              <a:t>Our goal is to predict the mark for a </a:t>
            </a:r>
            <a:r>
              <a:rPr lang="en-US" b="1" dirty="0"/>
              <a:t>new</a:t>
            </a:r>
            <a:r>
              <a:rPr lang="en-US" dirty="0"/>
              <a:t> student, given his hours of study.</a:t>
            </a:r>
          </a:p>
          <a:p>
            <a:endParaRPr lang="en-US" dirty="0"/>
          </a:p>
          <a:p>
            <a:endParaRPr lang="en-US" dirty="0"/>
          </a:p>
          <a:p>
            <a:r>
              <a:rPr lang="en-US" dirty="0"/>
              <a:t>This is a </a:t>
            </a:r>
            <a:r>
              <a:rPr lang="en-US" b="1" dirty="0"/>
              <a:t>regression problem</a:t>
            </a:r>
            <a:r>
              <a:rPr lang="en-US" dirty="0"/>
              <a:t>.</a:t>
            </a:r>
          </a:p>
          <a:p>
            <a:endParaRPr lang="en-US" dirty="0"/>
          </a:p>
          <a:p>
            <a:r>
              <a:rPr lang="en-US" dirty="0"/>
              <a:t>Regression problem: the prediction is a (or multiple) real-valued number(s) (as in this case).</a:t>
            </a:r>
          </a:p>
          <a:p>
            <a:endParaRPr lang="en-US" dirty="0"/>
          </a:p>
        </p:txBody>
      </p:sp>
      <p:sp>
        <p:nvSpPr>
          <p:cNvPr id="5" name="TextBox 4">
            <a:extLst>
              <a:ext uri="{FF2B5EF4-FFF2-40B4-BE49-F238E27FC236}">
                <a16:creationId xmlns:a16="http://schemas.microsoft.com/office/drawing/2014/main" id="{9F585164-CB4A-5B10-764A-EDA6103B3195}"/>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64692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08DF1C-D420-40EF-9D35-C66028F389FD}"/>
              </a:ext>
            </a:extLst>
          </p:cNvPr>
          <p:cNvSpPr txBox="1"/>
          <p:nvPr/>
        </p:nvSpPr>
        <p:spPr>
          <a:xfrm>
            <a:off x="417919" y="1151441"/>
            <a:ext cx="8424936" cy="646331"/>
          </a:xfrm>
          <a:prstGeom prst="rect">
            <a:avLst/>
          </a:prstGeom>
          <a:noFill/>
        </p:spPr>
        <p:txBody>
          <a:bodyPr wrap="square" rtlCol="0">
            <a:spAutoFit/>
          </a:bodyPr>
          <a:lstStyle/>
          <a:p>
            <a:pPr marL="285750" indent="-285750">
              <a:buFont typeface="Arial" panose="020B0604020202020204" pitchFamily="34" charset="0"/>
              <a:buChar char="•"/>
            </a:pPr>
            <a:r>
              <a:rPr lang="en-US" dirty="0"/>
              <a:t>Even going “forward” in the NN, we only find logistic regressions:</a:t>
            </a:r>
          </a:p>
          <a:p>
            <a:pPr marL="285750" indent="-285750">
              <a:buFont typeface="Arial" panose="020B0604020202020204" pitchFamily="34" charset="0"/>
              <a:buChar char="•"/>
            </a:pPr>
            <a:endParaRPr lang="en-US" dirty="0"/>
          </a:p>
        </p:txBody>
      </p:sp>
      <p:sp>
        <p:nvSpPr>
          <p:cNvPr id="9218" name="Rectangle 2"/>
          <p:cNvSpPr>
            <a:spLocks noGrp="1" noChangeArrowheads="1"/>
          </p:cNvSpPr>
          <p:nvPr>
            <p:ph type="title"/>
          </p:nvPr>
        </p:nvSpPr>
        <p:spPr/>
        <p:txBody>
          <a:bodyPr/>
          <a:lstStyle/>
          <a:p>
            <a:r>
              <a:rPr lang="en-GB" dirty="0"/>
              <a:t>Neural Networks – intuition</a:t>
            </a:r>
          </a:p>
        </p:txBody>
      </p:sp>
      <p:grpSp>
        <p:nvGrpSpPr>
          <p:cNvPr id="7" name="Group 6">
            <a:extLst>
              <a:ext uri="{FF2B5EF4-FFF2-40B4-BE49-F238E27FC236}">
                <a16:creationId xmlns:a16="http://schemas.microsoft.com/office/drawing/2014/main" id="{70B88E0A-2EA1-41A4-8AF1-6EAADF87663D}"/>
              </a:ext>
            </a:extLst>
          </p:cNvPr>
          <p:cNvGrpSpPr/>
          <p:nvPr/>
        </p:nvGrpSpPr>
        <p:grpSpPr>
          <a:xfrm>
            <a:off x="2015716" y="2125300"/>
            <a:ext cx="5112568" cy="2590546"/>
            <a:chOff x="1105133" y="1616115"/>
            <a:chExt cx="7254869" cy="3795089"/>
          </a:xfrm>
        </p:grpSpPr>
        <p:pic>
          <p:nvPicPr>
            <p:cNvPr id="8" name="Picture 7">
              <a:extLst>
                <a:ext uri="{FF2B5EF4-FFF2-40B4-BE49-F238E27FC236}">
                  <a16:creationId xmlns:a16="http://schemas.microsoft.com/office/drawing/2014/main" id="{766EAC29-E619-4B4B-9A14-87F2B07C2E5D}"/>
                </a:ext>
              </a:extLst>
            </p:cNvPr>
            <p:cNvPicPr>
              <a:picLocks noChangeAspect="1"/>
            </p:cNvPicPr>
            <p:nvPr/>
          </p:nvPicPr>
          <p:blipFill>
            <a:blip r:embed="rId3"/>
            <a:stretch>
              <a:fillRect/>
            </a:stretch>
          </p:blipFill>
          <p:spPr>
            <a:xfrm>
              <a:off x="1105133" y="1616115"/>
              <a:ext cx="7254869" cy="3795089"/>
            </a:xfrm>
            <a:prstGeom prst="rect">
              <a:avLst/>
            </a:prstGeom>
          </p:spPr>
        </p:pic>
        <p:sp>
          <p:nvSpPr>
            <p:cNvPr id="9" name="Rectangle 8">
              <a:extLst>
                <a:ext uri="{FF2B5EF4-FFF2-40B4-BE49-F238E27FC236}">
                  <a16:creationId xmlns:a16="http://schemas.microsoft.com/office/drawing/2014/main" id="{0A979687-41B0-4057-A73A-B8A01484779A}"/>
                </a:ext>
              </a:extLst>
            </p:cNvPr>
            <p:cNvSpPr/>
            <p:nvPr/>
          </p:nvSpPr>
          <p:spPr>
            <a:xfrm>
              <a:off x="6372200" y="1844824"/>
              <a:ext cx="108012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4">
            <a:extLst>
              <a:ext uri="{FF2B5EF4-FFF2-40B4-BE49-F238E27FC236}">
                <a16:creationId xmlns:a16="http://schemas.microsoft.com/office/drawing/2014/main" id="{177022BD-CC50-3E4A-3D7C-169123E7ECC9}"/>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95496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B08DF1C-D420-40EF-9D35-C66028F389FD}"/>
                  </a:ext>
                </a:extLst>
              </p:cNvPr>
              <p:cNvSpPr txBox="1"/>
              <p:nvPr/>
            </p:nvSpPr>
            <p:spPr>
              <a:xfrm>
                <a:off x="417919" y="1151441"/>
                <a:ext cx="8424936" cy="5228098"/>
              </a:xfrm>
              <a:prstGeom prst="rect">
                <a:avLst/>
              </a:prstGeom>
              <a:noFill/>
            </p:spPr>
            <p:txBody>
              <a:bodyPr wrap="square" rtlCol="0">
                <a:spAutoFit/>
              </a:bodyPr>
              <a:lstStyle/>
              <a:p>
                <a:pPr marL="285750" indent="-285750">
                  <a:buFont typeface="Arial" panose="020B0604020202020204" pitchFamily="34" charset="0"/>
                  <a:buChar char="•"/>
                </a:pPr>
                <a:r>
                  <a:rPr lang="en-US" dirty="0"/>
                  <a:t>Even going “forward” in the NN, we only find logistic regressions: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we only focus on this part of the NN, we see that this is a logic regression, but not using as input the features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a14:m>
                <a:r>
                  <a:rPr lang="en-US" dirty="0"/>
                  <a:t>, but </a:t>
                </a:r>
                <a:r>
                  <a:rPr lang="en-US" b="1" dirty="0"/>
                  <a:t>new features </a:t>
                </a:r>
                <a14:m>
                  <m:oMath xmlns:m="http://schemas.openxmlformats.org/officeDocument/2006/math">
                    <m:sSup>
                      <m:sSupPr>
                        <m:ctrlPr>
                          <a:rPr lang="en-US" i="1" smtClean="0">
                            <a:latin typeface="Cambria Math" panose="02040503050406030204" pitchFamily="18" charset="0"/>
                          </a:rPr>
                        </m:ctrlPr>
                      </m:sSupPr>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3</m:t>
                            </m:r>
                          </m:sub>
                          <m:sup>
                            <m:r>
                              <a:rPr lang="en-US" b="0" i="1" smtClean="0">
                                <a:latin typeface="Cambria Math" panose="02040503050406030204" pitchFamily="18" charset="0"/>
                              </a:rPr>
                              <m:t>(2)</m:t>
                            </m:r>
                          </m:sup>
                        </m:sSubSup>
                      </m:e>
                      <m:sup/>
                    </m:sSup>
                  </m:oMath>
                </a14:m>
                <a:r>
                  <a:rPr lang="en-US" dirty="0"/>
                  <a:t>, computed by the previous layer, as function of the input</a:t>
                </a:r>
              </a:p>
              <a:p>
                <a:endParaRPr lang="en-US" dirty="0"/>
              </a:p>
            </p:txBody>
          </p:sp>
        </mc:Choice>
        <mc:Fallback xmlns="">
          <p:sp>
            <p:nvSpPr>
              <p:cNvPr id="6" name="TextBox 5">
                <a:extLst>
                  <a:ext uri="{FF2B5EF4-FFF2-40B4-BE49-F238E27FC236}">
                    <a16:creationId xmlns:a16="http://schemas.microsoft.com/office/drawing/2014/main" id="{6B08DF1C-D420-40EF-9D35-C66028F389FD}"/>
                  </a:ext>
                </a:extLst>
              </p:cNvPr>
              <p:cNvSpPr txBox="1">
                <a:spLocks noRot="1" noChangeAspect="1" noMove="1" noResize="1" noEditPoints="1" noAdjustHandles="1" noChangeArrowheads="1" noChangeShapeType="1" noTextEdit="1"/>
              </p:cNvSpPr>
              <p:nvPr/>
            </p:nvSpPr>
            <p:spPr>
              <a:xfrm>
                <a:off x="417919" y="1151441"/>
                <a:ext cx="8424936" cy="5228098"/>
              </a:xfrm>
              <a:prstGeom prst="rect">
                <a:avLst/>
              </a:prstGeom>
              <a:blipFill>
                <a:blip r:embed="rId3"/>
                <a:stretch>
                  <a:fillRect l="-507" t="-699"/>
                </a:stretch>
              </a:blipFill>
            </p:spPr>
            <p:txBody>
              <a:bodyPr/>
              <a:lstStyle/>
              <a:p>
                <a:r>
                  <a:rPr lang="en-US">
                    <a:noFill/>
                  </a:rPr>
                  <a:t> </a:t>
                </a:r>
              </a:p>
            </p:txBody>
          </p:sp>
        </mc:Fallback>
      </mc:AlternateContent>
      <p:sp>
        <p:nvSpPr>
          <p:cNvPr id="9218" name="Rectangle 2"/>
          <p:cNvSpPr>
            <a:spLocks noGrp="1" noChangeArrowheads="1"/>
          </p:cNvSpPr>
          <p:nvPr>
            <p:ph type="title"/>
          </p:nvPr>
        </p:nvSpPr>
        <p:spPr/>
        <p:txBody>
          <a:bodyPr/>
          <a:lstStyle/>
          <a:p>
            <a:r>
              <a:rPr lang="en-GB" dirty="0"/>
              <a:t>Neural Networks – intuition</a:t>
            </a:r>
          </a:p>
        </p:txBody>
      </p:sp>
      <p:grpSp>
        <p:nvGrpSpPr>
          <p:cNvPr id="7" name="Group 6">
            <a:extLst>
              <a:ext uri="{FF2B5EF4-FFF2-40B4-BE49-F238E27FC236}">
                <a16:creationId xmlns:a16="http://schemas.microsoft.com/office/drawing/2014/main" id="{70B88E0A-2EA1-41A4-8AF1-6EAADF87663D}"/>
              </a:ext>
            </a:extLst>
          </p:cNvPr>
          <p:cNvGrpSpPr/>
          <p:nvPr/>
        </p:nvGrpSpPr>
        <p:grpSpPr>
          <a:xfrm>
            <a:off x="2943119" y="2125300"/>
            <a:ext cx="3348372" cy="2590546"/>
            <a:chOff x="3608574" y="1616115"/>
            <a:chExt cx="4751428" cy="3795089"/>
          </a:xfrm>
        </p:grpSpPr>
        <p:pic>
          <p:nvPicPr>
            <p:cNvPr id="8" name="Picture 7">
              <a:extLst>
                <a:ext uri="{FF2B5EF4-FFF2-40B4-BE49-F238E27FC236}">
                  <a16:creationId xmlns:a16="http://schemas.microsoft.com/office/drawing/2014/main" id="{766EAC29-E619-4B4B-9A14-87F2B07C2E5D}"/>
                </a:ext>
              </a:extLst>
            </p:cNvPr>
            <p:cNvPicPr>
              <a:picLocks noChangeAspect="1"/>
            </p:cNvPicPr>
            <p:nvPr/>
          </p:nvPicPr>
          <p:blipFill rotWithShape="1">
            <a:blip r:embed="rId4"/>
            <a:srcRect l="34507"/>
            <a:stretch/>
          </p:blipFill>
          <p:spPr>
            <a:xfrm>
              <a:off x="3608574" y="1616115"/>
              <a:ext cx="4751428" cy="3795089"/>
            </a:xfrm>
            <a:prstGeom prst="rect">
              <a:avLst/>
            </a:prstGeom>
          </p:spPr>
        </p:pic>
        <p:sp>
          <p:nvSpPr>
            <p:cNvPr id="9" name="Rectangle 8">
              <a:extLst>
                <a:ext uri="{FF2B5EF4-FFF2-40B4-BE49-F238E27FC236}">
                  <a16:creationId xmlns:a16="http://schemas.microsoft.com/office/drawing/2014/main" id="{0A979687-41B0-4057-A73A-B8A01484779A}"/>
                </a:ext>
              </a:extLst>
            </p:cNvPr>
            <p:cNvSpPr/>
            <p:nvPr/>
          </p:nvSpPr>
          <p:spPr>
            <a:xfrm>
              <a:off x="6372200" y="1844824"/>
              <a:ext cx="108012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4">
            <a:extLst>
              <a:ext uri="{FF2B5EF4-FFF2-40B4-BE49-F238E27FC236}">
                <a16:creationId xmlns:a16="http://schemas.microsoft.com/office/drawing/2014/main" id="{4287FFBC-FC8A-C85F-3C07-683907989114}"/>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1680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a:t>Neural Networks – architectures</a:t>
            </a:r>
          </a:p>
        </p:txBody>
      </p:sp>
      <p:sp>
        <p:nvSpPr>
          <p:cNvPr id="10" name="TextBox 9">
            <a:extLst>
              <a:ext uri="{FF2B5EF4-FFF2-40B4-BE49-F238E27FC236}">
                <a16:creationId xmlns:a16="http://schemas.microsoft.com/office/drawing/2014/main" id="{D152E086-B52D-4A6C-AD42-98B49E1A30DA}"/>
              </a:ext>
            </a:extLst>
          </p:cNvPr>
          <p:cNvSpPr txBox="1"/>
          <p:nvPr/>
        </p:nvSpPr>
        <p:spPr>
          <a:xfrm>
            <a:off x="417919" y="1151441"/>
            <a:ext cx="8424936"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structure of a NN is not necessarily fixed: depending on how we connect the neurons and how many of them we use, we can have different architectures: </a:t>
            </a:r>
          </a:p>
        </p:txBody>
      </p:sp>
      <p:pic>
        <p:nvPicPr>
          <p:cNvPr id="4100" name="Picture 4" descr="Visualising neural network architectures - Machine Learning and Modeling -  RStudio Community">
            <a:extLst>
              <a:ext uri="{FF2B5EF4-FFF2-40B4-BE49-F238E27FC236}">
                <a16:creationId xmlns:a16="http://schemas.microsoft.com/office/drawing/2014/main" id="{7A8629AD-FEF8-45C0-9D51-980E2B3C9E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12"/>
          <a:stretch/>
        </p:blipFill>
        <p:spPr bwMode="auto">
          <a:xfrm>
            <a:off x="1313892" y="2276872"/>
            <a:ext cx="6516216" cy="36942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42B8474A-1429-74EF-9A70-4D2E961711DE}"/>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5816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a:t>Neural Networks – Examples</a:t>
            </a:r>
          </a:p>
        </p:txBody>
      </p:sp>
      <p:sp>
        <p:nvSpPr>
          <p:cNvPr id="10" name="TextBox 9">
            <a:extLst>
              <a:ext uri="{FF2B5EF4-FFF2-40B4-BE49-F238E27FC236}">
                <a16:creationId xmlns:a16="http://schemas.microsoft.com/office/drawing/2014/main" id="{D152E086-B52D-4A6C-AD42-98B49E1A30DA}"/>
              </a:ext>
            </a:extLst>
          </p:cNvPr>
          <p:cNvSpPr txBox="1"/>
          <p:nvPr/>
        </p:nvSpPr>
        <p:spPr>
          <a:xfrm>
            <a:off x="417919" y="1151440"/>
            <a:ext cx="4856699" cy="923330"/>
          </a:xfrm>
          <a:prstGeom prst="rect">
            <a:avLst/>
          </a:prstGeom>
          <a:noFill/>
        </p:spPr>
        <p:txBody>
          <a:bodyPr wrap="square" rtlCol="0">
            <a:spAutoFit/>
          </a:bodyPr>
          <a:lstStyle/>
          <a:p>
            <a:pPr marL="285750" indent="-285750">
              <a:buFont typeface="Arial" panose="020B0604020202020204" pitchFamily="34" charset="0"/>
              <a:buChar char="•"/>
            </a:pPr>
            <a:r>
              <a:rPr lang="en-US" dirty="0"/>
              <a:t>Let’s consider the following problem: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A8DBD7F7-D9A6-4492-84CE-55B22B98D979}"/>
              </a:ext>
            </a:extLst>
          </p:cNvPr>
          <p:cNvSpPr txBox="1"/>
          <p:nvPr/>
        </p:nvSpPr>
        <p:spPr>
          <a:xfrm>
            <a:off x="417919" y="1772816"/>
            <a:ext cx="401006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This problem is evidently linearly separable, so we can use the logistic regression </a:t>
            </a:r>
          </a:p>
          <a:p>
            <a:endParaRPr lang="en-US" dirty="0"/>
          </a:p>
        </p:txBody>
      </p:sp>
      <p:grpSp>
        <p:nvGrpSpPr>
          <p:cNvPr id="6" name="Group 5">
            <a:extLst>
              <a:ext uri="{FF2B5EF4-FFF2-40B4-BE49-F238E27FC236}">
                <a16:creationId xmlns:a16="http://schemas.microsoft.com/office/drawing/2014/main" id="{B12C4A77-9877-4ADE-A2F3-BCEEEF0DEC39}"/>
              </a:ext>
            </a:extLst>
          </p:cNvPr>
          <p:cNvGrpSpPr/>
          <p:nvPr/>
        </p:nvGrpSpPr>
        <p:grpSpPr>
          <a:xfrm>
            <a:off x="611560" y="3000616"/>
            <a:ext cx="3446211" cy="2156576"/>
            <a:chOff x="611560" y="3000616"/>
            <a:chExt cx="3446211" cy="2156576"/>
          </a:xfrm>
        </p:grpSpPr>
        <p:grpSp>
          <p:nvGrpSpPr>
            <p:cNvPr id="24" name="Group 23">
              <a:extLst>
                <a:ext uri="{FF2B5EF4-FFF2-40B4-BE49-F238E27FC236}">
                  <a16:creationId xmlns:a16="http://schemas.microsoft.com/office/drawing/2014/main" id="{F49572BF-197E-4C5D-81FE-1AFCE94DE837}"/>
                </a:ext>
              </a:extLst>
            </p:cNvPr>
            <p:cNvGrpSpPr/>
            <p:nvPr/>
          </p:nvGrpSpPr>
          <p:grpSpPr>
            <a:xfrm>
              <a:off x="2890971" y="3569391"/>
              <a:ext cx="1166800" cy="1008112"/>
              <a:chOff x="6372200" y="1844824"/>
              <a:chExt cx="1972970" cy="1681181"/>
            </a:xfrm>
          </p:grpSpPr>
          <p:pic>
            <p:nvPicPr>
              <p:cNvPr id="25" name="Picture 24">
                <a:extLst>
                  <a:ext uri="{FF2B5EF4-FFF2-40B4-BE49-F238E27FC236}">
                    <a16:creationId xmlns:a16="http://schemas.microsoft.com/office/drawing/2014/main" id="{D045A8D9-E009-47E3-868C-71CA843E5843}"/>
                  </a:ext>
                </a:extLst>
              </p:cNvPr>
              <p:cNvPicPr>
                <a:picLocks noChangeAspect="1"/>
              </p:cNvPicPr>
              <p:nvPr/>
            </p:nvPicPr>
            <p:blipFill rotWithShape="1">
              <a:blip r:embed="rId3"/>
              <a:srcRect l="82428" t="29965" r="205" b="49675"/>
              <a:stretch/>
            </p:blipFill>
            <p:spPr>
              <a:xfrm>
                <a:off x="7085205" y="2753325"/>
                <a:ext cx="1259965" cy="772680"/>
              </a:xfrm>
              <a:prstGeom prst="rect">
                <a:avLst/>
              </a:prstGeom>
            </p:spPr>
          </p:pic>
          <p:sp>
            <p:nvSpPr>
              <p:cNvPr id="26" name="Rectangle 25">
                <a:extLst>
                  <a:ext uri="{FF2B5EF4-FFF2-40B4-BE49-F238E27FC236}">
                    <a16:creationId xmlns:a16="http://schemas.microsoft.com/office/drawing/2014/main" id="{4643B08B-363D-4B7E-8AC4-4AC4AA77C681}"/>
                  </a:ext>
                </a:extLst>
              </p:cNvPr>
              <p:cNvSpPr/>
              <p:nvPr/>
            </p:nvSpPr>
            <p:spPr>
              <a:xfrm>
                <a:off x="6372200" y="1844824"/>
                <a:ext cx="108012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a:extLst>
                <a:ext uri="{FF2B5EF4-FFF2-40B4-BE49-F238E27FC236}">
                  <a16:creationId xmlns:a16="http://schemas.microsoft.com/office/drawing/2014/main" id="{7AB51377-9EEA-43CD-A298-7ACC469961FF}"/>
                </a:ext>
              </a:extLst>
            </p:cNvPr>
            <p:cNvSpPr/>
            <p:nvPr/>
          </p:nvSpPr>
          <p:spPr>
            <a:xfrm>
              <a:off x="611560" y="3613794"/>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571298-202F-4D96-B8DB-B1D3B2F03B50}"/>
                </a:ext>
              </a:extLst>
            </p:cNvPr>
            <p:cNvSpPr/>
            <p:nvPr/>
          </p:nvSpPr>
          <p:spPr>
            <a:xfrm>
              <a:off x="611560" y="443711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988C922-537F-43E9-A7FF-2266B19F7BE3}"/>
                    </a:ext>
                  </a:extLst>
                </p:cNvPr>
                <p:cNvSpPr txBox="1"/>
                <p:nvPr/>
              </p:nvSpPr>
              <p:spPr>
                <a:xfrm>
                  <a:off x="759022" y="3720696"/>
                  <a:ext cx="4719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5" name="TextBox 4">
                  <a:extLst>
                    <a:ext uri="{FF2B5EF4-FFF2-40B4-BE49-F238E27FC236}">
                      <a16:creationId xmlns:a16="http://schemas.microsoft.com/office/drawing/2014/main" id="{6988C922-537F-43E9-A7FF-2266B19F7BE3}"/>
                    </a:ext>
                  </a:extLst>
                </p:cNvPr>
                <p:cNvSpPr txBox="1">
                  <a:spLocks noRot="1" noChangeAspect="1" noMove="1" noResize="1" noEditPoints="1" noAdjustHandles="1" noChangeArrowheads="1" noChangeShapeType="1" noTextEdit="1"/>
                </p:cNvSpPr>
                <p:nvPr/>
              </p:nvSpPr>
              <p:spPr>
                <a:xfrm>
                  <a:off x="759022" y="3720696"/>
                  <a:ext cx="471988"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5BBE4EB-916F-408F-A0BB-78DF2884F9BE}"/>
                    </a:ext>
                  </a:extLst>
                </p:cNvPr>
                <p:cNvSpPr txBox="1"/>
                <p:nvPr/>
              </p:nvSpPr>
              <p:spPr>
                <a:xfrm>
                  <a:off x="735606" y="4574329"/>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1" name="TextBox 10">
                  <a:extLst>
                    <a:ext uri="{FF2B5EF4-FFF2-40B4-BE49-F238E27FC236}">
                      <a16:creationId xmlns:a16="http://schemas.microsoft.com/office/drawing/2014/main" id="{95BBE4EB-916F-408F-A0BB-78DF2884F9BE}"/>
                    </a:ext>
                  </a:extLst>
                </p:cNvPr>
                <p:cNvSpPr txBox="1">
                  <a:spLocks noRot="1" noChangeAspect="1" noMove="1" noResize="1" noEditPoints="1" noAdjustHandles="1" noChangeArrowheads="1" noChangeShapeType="1" noTextEdit="1"/>
                </p:cNvSpPr>
                <p:nvPr/>
              </p:nvSpPr>
              <p:spPr>
                <a:xfrm>
                  <a:off x="735606" y="4574329"/>
                  <a:ext cx="477310" cy="369332"/>
                </a:xfrm>
                <a:prstGeom prst="rect">
                  <a:avLst/>
                </a:prstGeom>
                <a:blipFill>
                  <a:blip r:embed="rId7"/>
                  <a:stretch>
                    <a:fillRect/>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6F5B0DE6-F404-4051-B6F8-FA8E3C9848CF}"/>
                </a:ext>
              </a:extLst>
            </p:cNvPr>
            <p:cNvSpPr/>
            <p:nvPr/>
          </p:nvSpPr>
          <p:spPr>
            <a:xfrm>
              <a:off x="1939748" y="3973834"/>
              <a:ext cx="720080" cy="720080"/>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F592B5B-86A6-4350-8CD0-7EE4BA8EF282}"/>
                </a:ext>
              </a:extLst>
            </p:cNvPr>
            <p:cNvSpPr/>
            <p:nvPr/>
          </p:nvSpPr>
          <p:spPr>
            <a:xfrm>
              <a:off x="1939748" y="3000616"/>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6185D84E-1CCA-47E4-939D-75EA52CC0B11}"/>
                </a:ext>
              </a:extLst>
            </p:cNvPr>
            <p:cNvCxnSpPr>
              <a:stCxn id="4" idx="6"/>
              <a:endCxn id="12" idx="2"/>
            </p:cNvCxnSpPr>
            <p:nvPr/>
          </p:nvCxnSpPr>
          <p:spPr>
            <a:xfrm>
              <a:off x="1331640" y="3973834"/>
              <a:ext cx="608108" cy="360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8E4E5B7-AF1C-488F-AA8E-D80B27B02D22}"/>
                </a:ext>
              </a:extLst>
            </p:cNvPr>
            <p:cNvCxnSpPr>
              <a:cxnSpLocks/>
              <a:stCxn id="8" idx="6"/>
              <a:endCxn id="12" idx="2"/>
            </p:cNvCxnSpPr>
            <p:nvPr/>
          </p:nvCxnSpPr>
          <p:spPr>
            <a:xfrm flipV="1">
              <a:off x="1331640" y="4333874"/>
              <a:ext cx="608108" cy="463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34C7246-073F-4E04-B581-217A572C620C}"/>
                </a:ext>
              </a:extLst>
            </p:cNvPr>
            <p:cNvCxnSpPr>
              <a:cxnSpLocks/>
              <a:stCxn id="13" idx="4"/>
              <a:endCxn id="12" idx="0"/>
            </p:cNvCxnSpPr>
            <p:nvPr/>
          </p:nvCxnSpPr>
          <p:spPr>
            <a:xfrm>
              <a:off x="2299788" y="3720696"/>
              <a:ext cx="0" cy="2531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EE569E7-4F0F-44A4-B566-95E54AEC028A}"/>
                    </a:ext>
                  </a:extLst>
                </p:cNvPr>
                <p:cNvSpPr txBox="1"/>
                <p:nvPr/>
              </p:nvSpPr>
              <p:spPr>
                <a:xfrm>
                  <a:off x="2110345" y="3174217"/>
                  <a:ext cx="3788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23" name="TextBox 22">
                  <a:extLst>
                    <a:ext uri="{FF2B5EF4-FFF2-40B4-BE49-F238E27FC236}">
                      <a16:creationId xmlns:a16="http://schemas.microsoft.com/office/drawing/2014/main" id="{6EE569E7-4F0F-44A4-B566-95E54AEC028A}"/>
                    </a:ext>
                  </a:extLst>
                </p:cNvPr>
                <p:cNvSpPr txBox="1">
                  <a:spLocks noRot="1" noChangeAspect="1" noMove="1" noResize="1" noEditPoints="1" noAdjustHandles="1" noChangeArrowheads="1" noChangeShapeType="1" noTextEdit="1"/>
                </p:cNvSpPr>
                <p:nvPr/>
              </p:nvSpPr>
              <p:spPr>
                <a:xfrm>
                  <a:off x="2110345" y="3174217"/>
                  <a:ext cx="378885" cy="369332"/>
                </a:xfrm>
                <a:prstGeom prst="rect">
                  <a:avLst/>
                </a:prstGeom>
                <a:blipFill>
                  <a:blip r:embed="rId8"/>
                  <a:stretch>
                    <a:fillRect/>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BDAA78B9-28F9-4456-BD18-78D78ECE37BE}"/>
                </a:ext>
              </a:extLst>
            </p:cNvPr>
            <p:cNvCxnSpPr>
              <a:cxnSpLocks/>
              <a:stCxn id="12" idx="6"/>
              <a:endCxn id="25" idx="1"/>
            </p:cNvCxnSpPr>
            <p:nvPr/>
          </p:nvCxnSpPr>
          <p:spPr>
            <a:xfrm>
              <a:off x="2659828" y="4333874"/>
              <a:ext cx="652809" cy="119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217" name="TextBox 9216">
              <a:extLst>
                <a:ext uri="{FF2B5EF4-FFF2-40B4-BE49-F238E27FC236}">
                  <a16:creationId xmlns:a16="http://schemas.microsoft.com/office/drawing/2014/main" id="{2D266936-89F2-4385-89F7-338F530E9714}"/>
                </a:ext>
              </a:extLst>
            </p:cNvPr>
            <p:cNvSpPr txBox="1"/>
            <p:nvPr/>
          </p:nvSpPr>
          <p:spPr>
            <a:xfrm>
              <a:off x="1541017" y="4607840"/>
              <a:ext cx="441146" cy="369332"/>
            </a:xfrm>
            <a:prstGeom prst="rect">
              <a:avLst/>
            </a:prstGeom>
            <a:noFill/>
          </p:spPr>
          <p:txBody>
            <a:bodyPr wrap="none" rtlCol="0">
              <a:spAutoFit/>
            </a:bodyPr>
            <a:lstStyle/>
            <a:p>
              <a:r>
                <a:rPr lang="en-US" dirty="0"/>
                <a:t>20</a:t>
              </a:r>
            </a:p>
          </p:txBody>
        </p:sp>
        <p:sp>
          <p:nvSpPr>
            <p:cNvPr id="38" name="TextBox 37">
              <a:extLst>
                <a:ext uri="{FF2B5EF4-FFF2-40B4-BE49-F238E27FC236}">
                  <a16:creationId xmlns:a16="http://schemas.microsoft.com/office/drawing/2014/main" id="{6879CFBB-652D-44D2-9B5E-F5ACBF772D6F}"/>
                </a:ext>
              </a:extLst>
            </p:cNvPr>
            <p:cNvSpPr txBox="1"/>
            <p:nvPr/>
          </p:nvSpPr>
          <p:spPr>
            <a:xfrm>
              <a:off x="1541017" y="3816927"/>
              <a:ext cx="441146" cy="369332"/>
            </a:xfrm>
            <a:prstGeom prst="rect">
              <a:avLst/>
            </a:prstGeom>
            <a:noFill/>
          </p:spPr>
          <p:txBody>
            <a:bodyPr wrap="none" rtlCol="0">
              <a:spAutoFit/>
            </a:bodyPr>
            <a:lstStyle/>
            <a:p>
              <a:r>
                <a:rPr lang="en-US" dirty="0"/>
                <a:t>20</a:t>
              </a:r>
            </a:p>
          </p:txBody>
        </p:sp>
        <p:sp>
          <p:nvSpPr>
            <p:cNvPr id="39" name="TextBox 38">
              <a:extLst>
                <a:ext uri="{FF2B5EF4-FFF2-40B4-BE49-F238E27FC236}">
                  <a16:creationId xmlns:a16="http://schemas.microsoft.com/office/drawing/2014/main" id="{1C3C9A0B-F97D-4C29-9551-7E7DC596D5E8}"/>
                </a:ext>
              </a:extLst>
            </p:cNvPr>
            <p:cNvSpPr txBox="1"/>
            <p:nvPr/>
          </p:nvSpPr>
          <p:spPr>
            <a:xfrm>
              <a:off x="2383054" y="3644104"/>
              <a:ext cx="518091" cy="369332"/>
            </a:xfrm>
            <a:prstGeom prst="rect">
              <a:avLst/>
            </a:prstGeom>
            <a:noFill/>
          </p:spPr>
          <p:txBody>
            <a:bodyPr wrap="none" rtlCol="0">
              <a:spAutoFit/>
            </a:bodyPr>
            <a:lstStyle/>
            <a:p>
              <a:r>
                <a:rPr lang="en-US" dirty="0"/>
                <a:t>-30</a:t>
              </a:r>
            </a:p>
          </p:txBody>
        </p:sp>
      </p:grpSp>
      <p:pic>
        <p:nvPicPr>
          <p:cNvPr id="28" name="Picture 27">
            <a:extLst>
              <a:ext uri="{FF2B5EF4-FFF2-40B4-BE49-F238E27FC236}">
                <a16:creationId xmlns:a16="http://schemas.microsoft.com/office/drawing/2014/main" id="{260A3CC4-FABF-4E24-8A25-039BC1E1295B}"/>
              </a:ext>
            </a:extLst>
          </p:cNvPr>
          <p:cNvPicPr>
            <a:picLocks noChangeAspect="1"/>
          </p:cNvPicPr>
          <p:nvPr/>
        </p:nvPicPr>
        <p:blipFill>
          <a:blip r:embed="rId9"/>
          <a:stretch>
            <a:fillRect/>
          </a:stretch>
        </p:blipFill>
        <p:spPr>
          <a:xfrm>
            <a:off x="4659127" y="1378084"/>
            <a:ext cx="4034137" cy="3028249"/>
          </a:xfrm>
          <a:prstGeom prst="rect">
            <a:avLst/>
          </a:prstGeom>
        </p:spPr>
      </p:pic>
      <p:grpSp>
        <p:nvGrpSpPr>
          <p:cNvPr id="16" name="Group 15"/>
          <p:cNvGrpSpPr/>
          <p:nvPr/>
        </p:nvGrpSpPr>
        <p:grpSpPr>
          <a:xfrm>
            <a:off x="0" y="5793050"/>
            <a:ext cx="9144000" cy="690543"/>
            <a:chOff x="0" y="5793050"/>
            <a:chExt cx="9144000" cy="690543"/>
          </a:xfrm>
        </p:grpSpPr>
        <p:pic>
          <p:nvPicPr>
            <p:cNvPr id="9216" name="Picture 9215">
              <a:extLst>
                <a:ext uri="{FF2B5EF4-FFF2-40B4-BE49-F238E27FC236}">
                  <a16:creationId xmlns:a16="http://schemas.microsoft.com/office/drawing/2014/main" id="{2F299B96-4560-44C6-947F-BFA36C21DBF6}"/>
                </a:ext>
              </a:extLst>
            </p:cNvPr>
            <p:cNvPicPr>
              <a:picLocks noChangeAspect="1"/>
            </p:cNvPicPr>
            <p:nvPr/>
          </p:nvPicPr>
          <p:blipFill>
            <a:blip r:embed="rId10"/>
            <a:stretch>
              <a:fillRect/>
            </a:stretch>
          </p:blipFill>
          <p:spPr>
            <a:xfrm>
              <a:off x="0" y="5793050"/>
              <a:ext cx="9144000" cy="690543"/>
            </a:xfrm>
            <a:prstGeom prst="rect">
              <a:avLst/>
            </a:prstGeom>
          </p:spPr>
        </p:pic>
        <p:sp>
          <p:nvSpPr>
            <p:cNvPr id="9" name="Rectangle 8"/>
            <p:cNvSpPr/>
            <p:nvPr/>
          </p:nvSpPr>
          <p:spPr>
            <a:xfrm>
              <a:off x="6372200" y="5793050"/>
              <a:ext cx="576064" cy="588278"/>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879CFBB-652D-44D2-9B5E-F5ACBF772D6F}"/>
                </a:ext>
              </a:extLst>
            </p:cNvPr>
            <p:cNvSpPr txBox="1"/>
            <p:nvPr/>
          </p:nvSpPr>
          <p:spPr>
            <a:xfrm>
              <a:off x="6516216" y="5953655"/>
              <a:ext cx="581504" cy="369332"/>
            </a:xfrm>
            <a:prstGeom prst="rect">
              <a:avLst/>
            </a:prstGeom>
            <a:noFill/>
          </p:spPr>
          <p:txBody>
            <a:bodyPr wrap="square" rtlCol="0">
              <a:spAutoFit/>
            </a:bodyPr>
            <a:lstStyle/>
            <a:p>
              <a:r>
                <a:rPr lang="en-US" dirty="0"/>
                <a:t>20</a:t>
              </a:r>
            </a:p>
          </p:txBody>
        </p:sp>
      </p:grpSp>
      <p:sp>
        <p:nvSpPr>
          <p:cNvPr id="2" name="TextBox 4">
            <a:extLst>
              <a:ext uri="{FF2B5EF4-FFF2-40B4-BE49-F238E27FC236}">
                <a16:creationId xmlns:a16="http://schemas.microsoft.com/office/drawing/2014/main" id="{E3A023A4-A2EB-4238-8E94-736A8896D873}"/>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97365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96142"/>
            <a:ext cx="9144000" cy="690543"/>
            <a:chOff x="0" y="996142"/>
            <a:chExt cx="9144000" cy="690543"/>
          </a:xfrm>
        </p:grpSpPr>
        <p:pic>
          <p:nvPicPr>
            <p:cNvPr id="30" name="Picture 29">
              <a:extLst>
                <a:ext uri="{FF2B5EF4-FFF2-40B4-BE49-F238E27FC236}">
                  <a16:creationId xmlns:a16="http://schemas.microsoft.com/office/drawing/2014/main" id="{2F299B96-4560-44C6-947F-BFA36C21DBF6}"/>
                </a:ext>
              </a:extLst>
            </p:cNvPr>
            <p:cNvPicPr>
              <a:picLocks noChangeAspect="1"/>
            </p:cNvPicPr>
            <p:nvPr/>
          </p:nvPicPr>
          <p:blipFill>
            <a:blip r:embed="rId3"/>
            <a:stretch>
              <a:fillRect/>
            </a:stretch>
          </p:blipFill>
          <p:spPr>
            <a:xfrm>
              <a:off x="0" y="996142"/>
              <a:ext cx="9144000" cy="690543"/>
            </a:xfrm>
            <a:prstGeom prst="rect">
              <a:avLst/>
            </a:prstGeom>
          </p:spPr>
        </p:pic>
        <p:sp>
          <p:nvSpPr>
            <p:cNvPr id="31" name="Rectangle 30"/>
            <p:cNvSpPr/>
            <p:nvPr/>
          </p:nvSpPr>
          <p:spPr>
            <a:xfrm>
              <a:off x="6372200" y="996142"/>
              <a:ext cx="576064" cy="588278"/>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879CFBB-652D-44D2-9B5E-F5ACBF772D6F}"/>
                </a:ext>
              </a:extLst>
            </p:cNvPr>
            <p:cNvSpPr txBox="1"/>
            <p:nvPr/>
          </p:nvSpPr>
          <p:spPr>
            <a:xfrm>
              <a:off x="6516216" y="1174712"/>
              <a:ext cx="581504" cy="369332"/>
            </a:xfrm>
            <a:prstGeom prst="rect">
              <a:avLst/>
            </a:prstGeom>
            <a:noFill/>
          </p:spPr>
          <p:txBody>
            <a:bodyPr wrap="square" rtlCol="0">
              <a:spAutoFit/>
            </a:bodyPr>
            <a:lstStyle/>
            <a:p>
              <a:r>
                <a:rPr lang="en-US" dirty="0"/>
                <a:t>20</a:t>
              </a:r>
            </a:p>
          </p:txBody>
        </p:sp>
      </p:grpSp>
      <p:grpSp>
        <p:nvGrpSpPr>
          <p:cNvPr id="24" name="Group 23">
            <a:extLst>
              <a:ext uri="{FF2B5EF4-FFF2-40B4-BE49-F238E27FC236}">
                <a16:creationId xmlns:a16="http://schemas.microsoft.com/office/drawing/2014/main" id="{F49572BF-197E-4C5D-81FE-1AFCE94DE837}"/>
              </a:ext>
            </a:extLst>
          </p:cNvPr>
          <p:cNvGrpSpPr/>
          <p:nvPr/>
        </p:nvGrpSpPr>
        <p:grpSpPr>
          <a:xfrm>
            <a:off x="2356182" y="2222259"/>
            <a:ext cx="1166800" cy="1008112"/>
            <a:chOff x="6372200" y="1844824"/>
            <a:chExt cx="1972970" cy="1681181"/>
          </a:xfrm>
        </p:grpSpPr>
        <p:pic>
          <p:nvPicPr>
            <p:cNvPr id="25" name="Picture 24">
              <a:extLst>
                <a:ext uri="{FF2B5EF4-FFF2-40B4-BE49-F238E27FC236}">
                  <a16:creationId xmlns:a16="http://schemas.microsoft.com/office/drawing/2014/main" id="{D045A8D9-E009-47E3-868C-71CA843E5843}"/>
                </a:ext>
              </a:extLst>
            </p:cNvPr>
            <p:cNvPicPr>
              <a:picLocks noChangeAspect="1"/>
            </p:cNvPicPr>
            <p:nvPr/>
          </p:nvPicPr>
          <p:blipFill rotWithShape="1">
            <a:blip r:embed="rId4"/>
            <a:srcRect l="82428" t="29965" r="205" b="49675"/>
            <a:stretch/>
          </p:blipFill>
          <p:spPr>
            <a:xfrm>
              <a:off x="7085205" y="2753325"/>
              <a:ext cx="1259965" cy="772680"/>
            </a:xfrm>
            <a:prstGeom prst="rect">
              <a:avLst/>
            </a:prstGeom>
          </p:spPr>
        </p:pic>
        <p:sp>
          <p:nvSpPr>
            <p:cNvPr id="26" name="Rectangle 25">
              <a:extLst>
                <a:ext uri="{FF2B5EF4-FFF2-40B4-BE49-F238E27FC236}">
                  <a16:creationId xmlns:a16="http://schemas.microsoft.com/office/drawing/2014/main" id="{4643B08B-363D-4B7E-8AC4-4AC4AA77C681}"/>
                </a:ext>
              </a:extLst>
            </p:cNvPr>
            <p:cNvSpPr/>
            <p:nvPr/>
          </p:nvSpPr>
          <p:spPr>
            <a:xfrm>
              <a:off x="6372200" y="1844824"/>
              <a:ext cx="108012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18" name="Rectangle 2"/>
          <p:cNvSpPr>
            <a:spLocks noGrp="1" noChangeArrowheads="1"/>
          </p:cNvSpPr>
          <p:nvPr>
            <p:ph type="title"/>
          </p:nvPr>
        </p:nvSpPr>
        <p:spPr/>
        <p:txBody>
          <a:bodyPr/>
          <a:lstStyle/>
          <a:p>
            <a:r>
              <a:rPr lang="en-GB" dirty="0"/>
              <a:t>Neural Networks – Examples</a:t>
            </a:r>
          </a:p>
        </p:txBody>
      </p:sp>
      <p:sp>
        <p:nvSpPr>
          <p:cNvPr id="4" name="Oval 3">
            <a:extLst>
              <a:ext uri="{FF2B5EF4-FFF2-40B4-BE49-F238E27FC236}">
                <a16:creationId xmlns:a16="http://schemas.microsoft.com/office/drawing/2014/main" id="{7AB51377-9EEA-43CD-A298-7ACC469961FF}"/>
              </a:ext>
            </a:extLst>
          </p:cNvPr>
          <p:cNvSpPr/>
          <p:nvPr/>
        </p:nvSpPr>
        <p:spPr>
          <a:xfrm>
            <a:off x="76771" y="226666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571298-202F-4D96-B8DB-B1D3B2F03B50}"/>
              </a:ext>
            </a:extLst>
          </p:cNvPr>
          <p:cNvSpPr/>
          <p:nvPr/>
        </p:nvSpPr>
        <p:spPr>
          <a:xfrm>
            <a:off x="76771" y="308998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988C922-537F-43E9-A7FF-2266B19F7BE3}"/>
                  </a:ext>
                </a:extLst>
              </p:cNvPr>
              <p:cNvSpPr txBox="1"/>
              <p:nvPr/>
            </p:nvSpPr>
            <p:spPr>
              <a:xfrm>
                <a:off x="224233" y="2373564"/>
                <a:ext cx="4719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5" name="TextBox 4">
                <a:extLst>
                  <a:ext uri="{FF2B5EF4-FFF2-40B4-BE49-F238E27FC236}">
                    <a16:creationId xmlns:a16="http://schemas.microsoft.com/office/drawing/2014/main" id="{6988C922-537F-43E9-A7FF-2266B19F7BE3}"/>
                  </a:ext>
                </a:extLst>
              </p:cNvPr>
              <p:cNvSpPr txBox="1">
                <a:spLocks noRot="1" noChangeAspect="1" noMove="1" noResize="1" noEditPoints="1" noAdjustHandles="1" noChangeArrowheads="1" noChangeShapeType="1" noTextEdit="1"/>
              </p:cNvSpPr>
              <p:nvPr/>
            </p:nvSpPr>
            <p:spPr>
              <a:xfrm>
                <a:off x="224233" y="2373564"/>
                <a:ext cx="471988"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5BBE4EB-916F-408F-A0BB-78DF2884F9BE}"/>
                  </a:ext>
                </a:extLst>
              </p:cNvPr>
              <p:cNvSpPr txBox="1"/>
              <p:nvPr/>
            </p:nvSpPr>
            <p:spPr>
              <a:xfrm>
                <a:off x="200817" y="3227197"/>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1" name="TextBox 10">
                <a:extLst>
                  <a:ext uri="{FF2B5EF4-FFF2-40B4-BE49-F238E27FC236}">
                    <a16:creationId xmlns:a16="http://schemas.microsoft.com/office/drawing/2014/main" id="{95BBE4EB-916F-408F-A0BB-78DF2884F9BE}"/>
                  </a:ext>
                </a:extLst>
              </p:cNvPr>
              <p:cNvSpPr txBox="1">
                <a:spLocks noRot="1" noChangeAspect="1" noMove="1" noResize="1" noEditPoints="1" noAdjustHandles="1" noChangeArrowheads="1" noChangeShapeType="1" noTextEdit="1"/>
              </p:cNvSpPr>
              <p:nvPr/>
            </p:nvSpPr>
            <p:spPr>
              <a:xfrm>
                <a:off x="200817" y="3227197"/>
                <a:ext cx="477310" cy="369332"/>
              </a:xfrm>
              <a:prstGeom prst="rect">
                <a:avLst/>
              </a:prstGeom>
              <a:blipFill>
                <a:blip r:embed="rId6"/>
                <a:stretch>
                  <a:fillRect/>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6F5B0DE6-F404-4051-B6F8-FA8E3C9848CF}"/>
              </a:ext>
            </a:extLst>
          </p:cNvPr>
          <p:cNvSpPr/>
          <p:nvPr/>
        </p:nvSpPr>
        <p:spPr>
          <a:xfrm>
            <a:off x="1404959" y="2626702"/>
            <a:ext cx="720080" cy="720080"/>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F592B5B-86A6-4350-8CD0-7EE4BA8EF282}"/>
              </a:ext>
            </a:extLst>
          </p:cNvPr>
          <p:cNvSpPr/>
          <p:nvPr/>
        </p:nvSpPr>
        <p:spPr>
          <a:xfrm>
            <a:off x="1404959" y="1653484"/>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6185D84E-1CCA-47E4-939D-75EA52CC0B11}"/>
              </a:ext>
            </a:extLst>
          </p:cNvPr>
          <p:cNvCxnSpPr>
            <a:stCxn id="4" idx="6"/>
            <a:endCxn id="12" idx="2"/>
          </p:cNvCxnSpPr>
          <p:nvPr/>
        </p:nvCxnSpPr>
        <p:spPr>
          <a:xfrm>
            <a:off x="796851" y="2626702"/>
            <a:ext cx="608108" cy="360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8E4E5B7-AF1C-488F-AA8E-D80B27B02D22}"/>
              </a:ext>
            </a:extLst>
          </p:cNvPr>
          <p:cNvCxnSpPr>
            <a:cxnSpLocks/>
            <a:stCxn id="8" idx="6"/>
            <a:endCxn id="12" idx="2"/>
          </p:cNvCxnSpPr>
          <p:nvPr/>
        </p:nvCxnSpPr>
        <p:spPr>
          <a:xfrm flipV="1">
            <a:off x="796851" y="2986742"/>
            <a:ext cx="608108" cy="463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34C7246-073F-4E04-B581-217A572C620C}"/>
              </a:ext>
            </a:extLst>
          </p:cNvPr>
          <p:cNvCxnSpPr>
            <a:cxnSpLocks/>
            <a:stCxn id="13" idx="4"/>
            <a:endCxn id="12" idx="0"/>
          </p:cNvCxnSpPr>
          <p:nvPr/>
        </p:nvCxnSpPr>
        <p:spPr>
          <a:xfrm>
            <a:off x="1764999" y="2373564"/>
            <a:ext cx="0" cy="2531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EE569E7-4F0F-44A4-B566-95E54AEC028A}"/>
                  </a:ext>
                </a:extLst>
              </p:cNvPr>
              <p:cNvSpPr txBox="1"/>
              <p:nvPr/>
            </p:nvSpPr>
            <p:spPr>
              <a:xfrm>
                <a:off x="1575556" y="1827085"/>
                <a:ext cx="3788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23" name="TextBox 22">
                <a:extLst>
                  <a:ext uri="{FF2B5EF4-FFF2-40B4-BE49-F238E27FC236}">
                    <a16:creationId xmlns:a16="http://schemas.microsoft.com/office/drawing/2014/main" id="{6EE569E7-4F0F-44A4-B566-95E54AEC028A}"/>
                  </a:ext>
                </a:extLst>
              </p:cNvPr>
              <p:cNvSpPr txBox="1">
                <a:spLocks noRot="1" noChangeAspect="1" noMove="1" noResize="1" noEditPoints="1" noAdjustHandles="1" noChangeArrowheads="1" noChangeShapeType="1" noTextEdit="1"/>
              </p:cNvSpPr>
              <p:nvPr/>
            </p:nvSpPr>
            <p:spPr>
              <a:xfrm>
                <a:off x="1575556" y="1827085"/>
                <a:ext cx="378885" cy="369332"/>
              </a:xfrm>
              <a:prstGeom prst="rect">
                <a:avLst/>
              </a:prstGeom>
              <a:blipFill>
                <a:blip r:embed="rId7"/>
                <a:stretch>
                  <a:fillRect/>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BDAA78B9-28F9-4456-BD18-78D78ECE37BE}"/>
              </a:ext>
            </a:extLst>
          </p:cNvPr>
          <p:cNvCxnSpPr>
            <a:cxnSpLocks/>
            <a:stCxn id="12" idx="6"/>
            <a:endCxn id="25" idx="1"/>
          </p:cNvCxnSpPr>
          <p:nvPr/>
        </p:nvCxnSpPr>
        <p:spPr>
          <a:xfrm>
            <a:off x="2125039" y="2986742"/>
            <a:ext cx="652809" cy="119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217" name="TextBox 9216">
            <a:extLst>
              <a:ext uri="{FF2B5EF4-FFF2-40B4-BE49-F238E27FC236}">
                <a16:creationId xmlns:a16="http://schemas.microsoft.com/office/drawing/2014/main" id="{2D266936-89F2-4385-89F7-338F530E9714}"/>
              </a:ext>
            </a:extLst>
          </p:cNvPr>
          <p:cNvSpPr txBox="1"/>
          <p:nvPr/>
        </p:nvSpPr>
        <p:spPr>
          <a:xfrm>
            <a:off x="957061" y="3260708"/>
            <a:ext cx="441146" cy="369332"/>
          </a:xfrm>
          <a:prstGeom prst="rect">
            <a:avLst/>
          </a:prstGeom>
          <a:noFill/>
        </p:spPr>
        <p:txBody>
          <a:bodyPr wrap="none" rtlCol="0">
            <a:spAutoFit/>
          </a:bodyPr>
          <a:lstStyle/>
          <a:p>
            <a:r>
              <a:rPr lang="en-US" dirty="0"/>
              <a:t>20</a:t>
            </a:r>
          </a:p>
        </p:txBody>
      </p:sp>
      <p:sp>
        <p:nvSpPr>
          <p:cNvPr id="38" name="TextBox 37">
            <a:extLst>
              <a:ext uri="{FF2B5EF4-FFF2-40B4-BE49-F238E27FC236}">
                <a16:creationId xmlns:a16="http://schemas.microsoft.com/office/drawing/2014/main" id="{6879CFBB-652D-44D2-9B5E-F5ACBF772D6F}"/>
              </a:ext>
            </a:extLst>
          </p:cNvPr>
          <p:cNvSpPr txBox="1"/>
          <p:nvPr/>
        </p:nvSpPr>
        <p:spPr>
          <a:xfrm>
            <a:off x="958513" y="2475402"/>
            <a:ext cx="441146" cy="369332"/>
          </a:xfrm>
          <a:prstGeom prst="rect">
            <a:avLst/>
          </a:prstGeom>
          <a:noFill/>
        </p:spPr>
        <p:txBody>
          <a:bodyPr wrap="none" rtlCol="0">
            <a:spAutoFit/>
          </a:bodyPr>
          <a:lstStyle/>
          <a:p>
            <a:r>
              <a:rPr lang="en-US" dirty="0"/>
              <a:t>20</a:t>
            </a:r>
          </a:p>
        </p:txBody>
      </p:sp>
      <p:sp>
        <p:nvSpPr>
          <p:cNvPr id="39" name="TextBox 38">
            <a:extLst>
              <a:ext uri="{FF2B5EF4-FFF2-40B4-BE49-F238E27FC236}">
                <a16:creationId xmlns:a16="http://schemas.microsoft.com/office/drawing/2014/main" id="{1C3C9A0B-F97D-4C29-9551-7E7DC596D5E8}"/>
              </a:ext>
            </a:extLst>
          </p:cNvPr>
          <p:cNvSpPr txBox="1"/>
          <p:nvPr/>
        </p:nvSpPr>
        <p:spPr>
          <a:xfrm>
            <a:off x="1765363" y="2299481"/>
            <a:ext cx="518091" cy="369332"/>
          </a:xfrm>
          <a:prstGeom prst="rect">
            <a:avLst/>
          </a:prstGeom>
          <a:noFill/>
        </p:spPr>
        <p:txBody>
          <a:bodyPr wrap="none" rtlCol="0">
            <a:spAutoFit/>
          </a:bodyPr>
          <a:lstStyle/>
          <a:p>
            <a:r>
              <a:rPr lang="en-US" dirty="0"/>
              <a:t>-30</a:t>
            </a:r>
          </a:p>
        </p:txBody>
      </p:sp>
      <mc:AlternateContent xmlns:mc="http://schemas.openxmlformats.org/markup-compatibility/2006" xmlns:a14="http://schemas.microsoft.com/office/drawing/2010/main">
        <mc:Choice Requires="a14">
          <p:graphicFrame>
            <p:nvGraphicFramePr>
              <p:cNvPr id="6" name="Table 8">
                <a:extLst>
                  <a:ext uri="{FF2B5EF4-FFF2-40B4-BE49-F238E27FC236}">
                    <a16:creationId xmlns:a16="http://schemas.microsoft.com/office/drawing/2014/main" id="{03FD41D7-1DAF-4118-B209-6F8559AB29F4}"/>
                  </a:ext>
                </a:extLst>
              </p:cNvPr>
              <p:cNvGraphicFramePr>
                <a:graphicFrameLocks noGrp="1"/>
              </p:cNvGraphicFramePr>
              <p:nvPr>
                <p:extLst>
                  <p:ext uri="{D42A27DB-BD31-4B8C-83A1-F6EECF244321}">
                    <p14:modId xmlns:p14="http://schemas.microsoft.com/office/powerpoint/2010/main" val="2195977704"/>
                  </p:ext>
                </p:extLst>
              </p:nvPr>
            </p:nvGraphicFramePr>
            <p:xfrm>
              <a:off x="4125090" y="1996864"/>
              <a:ext cx="4530456" cy="1919480"/>
            </p:xfrm>
            <a:graphic>
              <a:graphicData uri="http://schemas.openxmlformats.org/drawingml/2006/table">
                <a:tbl>
                  <a:tblPr firstRow="1" bandRow="1">
                    <a:tableStyleId>{5C22544A-7EE6-4342-B048-85BDC9FD1C3A}</a:tableStyleId>
                  </a:tblPr>
                  <a:tblGrid>
                    <a:gridCol w="1510152">
                      <a:extLst>
                        <a:ext uri="{9D8B030D-6E8A-4147-A177-3AD203B41FA5}">
                          <a16:colId xmlns:a16="http://schemas.microsoft.com/office/drawing/2014/main" val="3971967836"/>
                        </a:ext>
                      </a:extLst>
                    </a:gridCol>
                    <a:gridCol w="1510152">
                      <a:extLst>
                        <a:ext uri="{9D8B030D-6E8A-4147-A177-3AD203B41FA5}">
                          <a16:colId xmlns:a16="http://schemas.microsoft.com/office/drawing/2014/main" val="318142137"/>
                        </a:ext>
                      </a:extLst>
                    </a:gridCol>
                    <a:gridCol w="1510152">
                      <a:extLst>
                        <a:ext uri="{9D8B030D-6E8A-4147-A177-3AD203B41FA5}">
                          <a16:colId xmlns:a16="http://schemas.microsoft.com/office/drawing/2014/main" val="793757315"/>
                        </a:ext>
                      </a:extLst>
                    </a:gridCol>
                  </a:tblGrid>
                  <a:tr h="383896">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𝒉</m:t>
                                    </m:r>
                                  </m:e>
                                  <m:sub>
                                    <m:r>
                                      <a:rPr lang="en-US" i="1" smtClean="0">
                                        <a:latin typeface="Cambria Math" panose="02040503050406030204" pitchFamily="18" charset="0"/>
                                        <a:ea typeface="Cambria Math" panose="02040503050406030204" pitchFamily="18" charset="0"/>
                                      </a:rPr>
                                      <m:t>𝜽</m:t>
                                    </m:r>
                                  </m:sub>
                                </m:sSub>
                                <m:r>
                                  <a:rPr lang="en-US" b="1" i="1" smtClean="0">
                                    <a:latin typeface="Cambria Math" panose="02040503050406030204" pitchFamily="18" charset="0"/>
                                  </a:rPr>
                                  <m:t>(</m:t>
                                </m:r>
                                <m:r>
                                  <a:rPr lang="en-US" b="1" i="1" smtClean="0">
                                    <a:latin typeface="Cambria Math" panose="02040503050406030204" pitchFamily="18" charset="0"/>
                                  </a:rPr>
                                  <m:t>𝒙</m:t>
                                </m:r>
                                <m:r>
                                  <a:rPr lang="en-US" b="1" i="1" smtClean="0">
                                    <a:latin typeface="Cambria Math" panose="02040503050406030204" pitchFamily="18" charset="0"/>
                                  </a:rPr>
                                  <m:t>)</m:t>
                                </m:r>
                              </m:oMath>
                            </m:oMathPara>
                          </a14:m>
                          <a:endParaRPr lang="en-US" dirty="0"/>
                        </a:p>
                      </a:txBody>
                      <a:tcPr>
                        <a:solidFill>
                          <a:schemeClr val="accent1"/>
                        </a:solidFill>
                      </a:tcPr>
                    </a:tc>
                    <a:extLst>
                      <a:ext uri="{0D108BD9-81ED-4DB2-BD59-A6C34878D82A}">
                        <a16:rowId xmlns:a16="http://schemas.microsoft.com/office/drawing/2014/main" val="3170991233"/>
                      </a:ext>
                    </a:extLst>
                  </a:tr>
                  <a:tr h="383896">
                    <a:tc>
                      <a:txBody>
                        <a:bodyPr/>
                        <a:lstStyle/>
                        <a:p>
                          <a:pPr algn="ctr"/>
                          <a:r>
                            <a:rPr lang="en-US" dirty="0"/>
                            <a:t>0</a:t>
                          </a:r>
                        </a:p>
                      </a:txBody>
                      <a:tcPr/>
                    </a:tc>
                    <a:tc>
                      <a:txBody>
                        <a:bodyPr/>
                        <a:lstStyle/>
                        <a:p>
                          <a:pPr algn="ctr"/>
                          <a:r>
                            <a:rPr lang="en-US" dirty="0"/>
                            <a:t>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−30</m:t>
                                    </m:r>
                                  </m:e>
                                </m:d>
                                <m:r>
                                  <a:rPr lang="en-US" b="0" i="1" smtClean="0">
                                    <a:latin typeface="Cambria Math" panose="02040503050406030204" pitchFamily="18" charset="0"/>
                                    <a:ea typeface="Cambria Math" panose="02040503050406030204" pitchFamily="18" charset="0"/>
                                  </a:rPr>
                                  <m:t>≅0</m:t>
                                </m:r>
                              </m:oMath>
                            </m:oMathPara>
                          </a14:m>
                          <a:endParaRPr lang="en-US" dirty="0"/>
                        </a:p>
                      </a:txBody>
                      <a:tcPr>
                        <a:solidFill>
                          <a:schemeClr val="accent1"/>
                        </a:solidFill>
                      </a:tcPr>
                    </a:tc>
                    <a:extLst>
                      <a:ext uri="{0D108BD9-81ED-4DB2-BD59-A6C34878D82A}">
                        <a16:rowId xmlns:a16="http://schemas.microsoft.com/office/drawing/2014/main" val="2811885442"/>
                      </a:ext>
                    </a:extLst>
                  </a:tr>
                  <a:tr h="383896">
                    <a:tc>
                      <a:txBody>
                        <a:bodyPr/>
                        <a:lstStyle/>
                        <a:p>
                          <a:pPr algn="ctr"/>
                          <a:r>
                            <a:rPr lang="en-US" dirty="0"/>
                            <a:t>0</a:t>
                          </a:r>
                        </a:p>
                      </a:txBody>
                      <a:tcPr/>
                    </a:tc>
                    <a:tc>
                      <a:txBody>
                        <a:bodyPr/>
                        <a:lstStyle/>
                        <a:p>
                          <a:pPr algn="ctr"/>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ea typeface="Cambria Math" panose="02040503050406030204" pitchFamily="18" charset="0"/>
                                  </a:rPr>
                                  <m:t>≅0</m:t>
                                </m:r>
                              </m:oMath>
                            </m:oMathPara>
                          </a14:m>
                          <a:endParaRPr lang="en-US" dirty="0"/>
                        </a:p>
                      </a:txBody>
                      <a:tcPr>
                        <a:solidFill>
                          <a:schemeClr val="accent1"/>
                        </a:solidFill>
                      </a:tcPr>
                    </a:tc>
                    <a:extLst>
                      <a:ext uri="{0D108BD9-81ED-4DB2-BD59-A6C34878D82A}">
                        <a16:rowId xmlns:a16="http://schemas.microsoft.com/office/drawing/2014/main" val="495569785"/>
                      </a:ext>
                    </a:extLst>
                  </a:tr>
                  <a:tr h="383896">
                    <a:tc>
                      <a:txBody>
                        <a:bodyPr/>
                        <a:lstStyle/>
                        <a:p>
                          <a:pPr algn="ctr"/>
                          <a:r>
                            <a:rPr lang="en-US" dirty="0"/>
                            <a:t>1</a:t>
                          </a:r>
                        </a:p>
                      </a:txBody>
                      <a:tcPr/>
                    </a:tc>
                    <a:tc>
                      <a:txBody>
                        <a:bodyPr/>
                        <a:lstStyle/>
                        <a:p>
                          <a:pPr algn="ctr"/>
                          <a:r>
                            <a:rPr lang="en-US" dirty="0"/>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ea typeface="Cambria Math" panose="02040503050406030204" pitchFamily="18" charset="0"/>
                                  </a:rPr>
                                  <m:t>≅0</m:t>
                                </m:r>
                              </m:oMath>
                            </m:oMathPara>
                          </a14:m>
                          <a:endParaRPr lang="en-US" dirty="0"/>
                        </a:p>
                      </a:txBody>
                      <a:tcPr>
                        <a:solidFill>
                          <a:schemeClr val="accent1"/>
                        </a:solidFill>
                      </a:tcPr>
                    </a:tc>
                    <a:extLst>
                      <a:ext uri="{0D108BD9-81ED-4DB2-BD59-A6C34878D82A}">
                        <a16:rowId xmlns:a16="http://schemas.microsoft.com/office/drawing/2014/main" val="2041559704"/>
                      </a:ext>
                    </a:extLst>
                  </a:tr>
                  <a:tr h="383896">
                    <a:tc>
                      <a:txBody>
                        <a:bodyPr/>
                        <a:lstStyle/>
                        <a:p>
                          <a:pPr algn="ctr"/>
                          <a:r>
                            <a:rPr lang="en-US" dirty="0"/>
                            <a:t>1</a:t>
                          </a:r>
                        </a:p>
                      </a:txBody>
                      <a:tcPr/>
                    </a:tc>
                    <a:tc>
                      <a:txBody>
                        <a:bodyPr/>
                        <a:lstStyle/>
                        <a:p>
                          <a:pPr algn="ctr"/>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ea typeface="Cambria Math" panose="02040503050406030204" pitchFamily="18" charset="0"/>
                                  </a:rPr>
                                  <m:t>≅1</m:t>
                                </m:r>
                              </m:oMath>
                            </m:oMathPara>
                          </a14:m>
                          <a:endParaRPr lang="en-US" dirty="0"/>
                        </a:p>
                      </a:txBody>
                      <a:tcPr>
                        <a:solidFill>
                          <a:schemeClr val="accent1"/>
                        </a:solidFill>
                      </a:tcPr>
                    </a:tc>
                    <a:extLst>
                      <a:ext uri="{0D108BD9-81ED-4DB2-BD59-A6C34878D82A}">
                        <a16:rowId xmlns:a16="http://schemas.microsoft.com/office/drawing/2014/main" val="2769572223"/>
                      </a:ext>
                    </a:extLst>
                  </a:tr>
                </a:tbl>
              </a:graphicData>
            </a:graphic>
          </p:graphicFrame>
        </mc:Choice>
        <mc:Fallback xmlns="">
          <p:graphicFrame>
            <p:nvGraphicFramePr>
              <p:cNvPr id="6" name="Table 8">
                <a:extLst>
                  <a:ext uri="{FF2B5EF4-FFF2-40B4-BE49-F238E27FC236}">
                    <a16:creationId xmlns:a16="http://schemas.microsoft.com/office/drawing/2014/main" id="{03FD41D7-1DAF-4118-B209-6F8559AB29F4}"/>
                  </a:ext>
                </a:extLst>
              </p:cNvPr>
              <p:cNvGraphicFramePr>
                <a:graphicFrameLocks noGrp="1"/>
              </p:cNvGraphicFramePr>
              <p:nvPr>
                <p:extLst>
                  <p:ext uri="{D42A27DB-BD31-4B8C-83A1-F6EECF244321}">
                    <p14:modId xmlns:p14="http://schemas.microsoft.com/office/powerpoint/2010/main" val="2195977704"/>
                  </p:ext>
                </p:extLst>
              </p:nvPr>
            </p:nvGraphicFramePr>
            <p:xfrm>
              <a:off x="4125090" y="1996864"/>
              <a:ext cx="4530456" cy="1919480"/>
            </p:xfrm>
            <a:graphic>
              <a:graphicData uri="http://schemas.openxmlformats.org/drawingml/2006/table">
                <a:tbl>
                  <a:tblPr firstRow="1" bandRow="1">
                    <a:tableStyleId>{5C22544A-7EE6-4342-B048-85BDC9FD1C3A}</a:tableStyleId>
                  </a:tblPr>
                  <a:tblGrid>
                    <a:gridCol w="1510152">
                      <a:extLst>
                        <a:ext uri="{9D8B030D-6E8A-4147-A177-3AD203B41FA5}">
                          <a16:colId xmlns:a16="http://schemas.microsoft.com/office/drawing/2014/main" val="3971967836"/>
                        </a:ext>
                      </a:extLst>
                    </a:gridCol>
                    <a:gridCol w="1510152">
                      <a:extLst>
                        <a:ext uri="{9D8B030D-6E8A-4147-A177-3AD203B41FA5}">
                          <a16:colId xmlns:a16="http://schemas.microsoft.com/office/drawing/2014/main" val="318142137"/>
                        </a:ext>
                      </a:extLst>
                    </a:gridCol>
                    <a:gridCol w="1510152">
                      <a:extLst>
                        <a:ext uri="{9D8B030D-6E8A-4147-A177-3AD203B41FA5}">
                          <a16:colId xmlns:a16="http://schemas.microsoft.com/office/drawing/2014/main" val="793757315"/>
                        </a:ext>
                      </a:extLst>
                    </a:gridCol>
                  </a:tblGrid>
                  <a:tr h="383896">
                    <a:tc>
                      <a:txBody>
                        <a:bodyPr/>
                        <a:lstStyle/>
                        <a:p>
                          <a:endParaRPr lang="en-US"/>
                        </a:p>
                      </a:txBody>
                      <a:tcPr>
                        <a:blipFill>
                          <a:blip r:embed="rId8"/>
                          <a:stretch>
                            <a:fillRect l="-403" t="-1587" r="-202016" b="-420635"/>
                          </a:stretch>
                        </a:blipFill>
                      </a:tcPr>
                    </a:tc>
                    <a:tc>
                      <a:txBody>
                        <a:bodyPr/>
                        <a:lstStyle/>
                        <a:p>
                          <a:endParaRPr lang="en-US"/>
                        </a:p>
                      </a:txBody>
                      <a:tcPr>
                        <a:blipFill>
                          <a:blip r:embed="rId8"/>
                          <a:stretch>
                            <a:fillRect l="-100403" t="-1587" r="-102016" b="-420635"/>
                          </a:stretch>
                        </a:blipFill>
                      </a:tcPr>
                    </a:tc>
                    <a:tc>
                      <a:txBody>
                        <a:bodyPr/>
                        <a:lstStyle/>
                        <a:p>
                          <a:endParaRPr lang="en-US"/>
                        </a:p>
                      </a:txBody>
                      <a:tcPr>
                        <a:blipFill>
                          <a:blip r:embed="rId8"/>
                          <a:stretch>
                            <a:fillRect l="-200403" t="-1587" r="-2016" b="-420635"/>
                          </a:stretch>
                        </a:blipFill>
                      </a:tcPr>
                    </a:tc>
                    <a:extLst>
                      <a:ext uri="{0D108BD9-81ED-4DB2-BD59-A6C34878D82A}">
                        <a16:rowId xmlns:a16="http://schemas.microsoft.com/office/drawing/2014/main" val="3170991233"/>
                      </a:ext>
                    </a:extLst>
                  </a:tr>
                  <a:tr h="383896">
                    <a:tc>
                      <a:txBody>
                        <a:bodyPr/>
                        <a:lstStyle/>
                        <a:p>
                          <a:pPr algn="ctr"/>
                          <a:r>
                            <a:rPr lang="en-US" dirty="0"/>
                            <a:t>0</a:t>
                          </a:r>
                        </a:p>
                      </a:txBody>
                      <a:tcPr/>
                    </a:tc>
                    <a:tc>
                      <a:txBody>
                        <a:bodyPr/>
                        <a:lstStyle/>
                        <a:p>
                          <a:pPr algn="ctr"/>
                          <a:r>
                            <a:rPr lang="en-US" dirty="0"/>
                            <a:t>0</a:t>
                          </a:r>
                        </a:p>
                      </a:txBody>
                      <a:tcPr/>
                    </a:tc>
                    <a:tc>
                      <a:txBody>
                        <a:bodyPr/>
                        <a:lstStyle/>
                        <a:p>
                          <a:endParaRPr lang="en-US"/>
                        </a:p>
                      </a:txBody>
                      <a:tcPr>
                        <a:blipFill>
                          <a:blip r:embed="rId8"/>
                          <a:stretch>
                            <a:fillRect l="-200403" t="-101587" r="-2016" b="-320635"/>
                          </a:stretch>
                        </a:blipFill>
                      </a:tcPr>
                    </a:tc>
                    <a:extLst>
                      <a:ext uri="{0D108BD9-81ED-4DB2-BD59-A6C34878D82A}">
                        <a16:rowId xmlns:a16="http://schemas.microsoft.com/office/drawing/2014/main" val="2811885442"/>
                      </a:ext>
                    </a:extLst>
                  </a:tr>
                  <a:tr h="383896">
                    <a:tc>
                      <a:txBody>
                        <a:bodyPr/>
                        <a:lstStyle/>
                        <a:p>
                          <a:pPr algn="ctr"/>
                          <a:r>
                            <a:rPr lang="en-US" dirty="0"/>
                            <a:t>0</a:t>
                          </a:r>
                        </a:p>
                      </a:txBody>
                      <a:tcPr/>
                    </a:tc>
                    <a:tc>
                      <a:txBody>
                        <a:bodyPr/>
                        <a:lstStyle/>
                        <a:p>
                          <a:pPr algn="ctr"/>
                          <a:r>
                            <a:rPr lang="en-US" dirty="0"/>
                            <a:t>1</a:t>
                          </a:r>
                        </a:p>
                      </a:txBody>
                      <a:tcPr/>
                    </a:tc>
                    <a:tc>
                      <a:txBody>
                        <a:bodyPr/>
                        <a:lstStyle/>
                        <a:p>
                          <a:endParaRPr lang="en-US"/>
                        </a:p>
                      </a:txBody>
                      <a:tcPr>
                        <a:blipFill>
                          <a:blip r:embed="rId8"/>
                          <a:stretch>
                            <a:fillRect l="-200403" t="-198438" r="-2016" b="-215625"/>
                          </a:stretch>
                        </a:blipFill>
                      </a:tcPr>
                    </a:tc>
                    <a:extLst>
                      <a:ext uri="{0D108BD9-81ED-4DB2-BD59-A6C34878D82A}">
                        <a16:rowId xmlns:a16="http://schemas.microsoft.com/office/drawing/2014/main" val="495569785"/>
                      </a:ext>
                    </a:extLst>
                  </a:tr>
                  <a:tr h="383896">
                    <a:tc>
                      <a:txBody>
                        <a:bodyPr/>
                        <a:lstStyle/>
                        <a:p>
                          <a:pPr algn="ctr"/>
                          <a:r>
                            <a:rPr lang="en-US" dirty="0"/>
                            <a:t>1</a:t>
                          </a:r>
                        </a:p>
                      </a:txBody>
                      <a:tcPr/>
                    </a:tc>
                    <a:tc>
                      <a:txBody>
                        <a:bodyPr/>
                        <a:lstStyle/>
                        <a:p>
                          <a:pPr algn="ctr"/>
                          <a:r>
                            <a:rPr lang="en-US" dirty="0"/>
                            <a:t>0</a:t>
                          </a:r>
                        </a:p>
                      </a:txBody>
                      <a:tcPr/>
                    </a:tc>
                    <a:tc>
                      <a:txBody>
                        <a:bodyPr/>
                        <a:lstStyle/>
                        <a:p>
                          <a:endParaRPr lang="en-US"/>
                        </a:p>
                      </a:txBody>
                      <a:tcPr>
                        <a:blipFill>
                          <a:blip r:embed="rId8"/>
                          <a:stretch>
                            <a:fillRect l="-200403" t="-303175" r="-2016" b="-119048"/>
                          </a:stretch>
                        </a:blipFill>
                      </a:tcPr>
                    </a:tc>
                    <a:extLst>
                      <a:ext uri="{0D108BD9-81ED-4DB2-BD59-A6C34878D82A}">
                        <a16:rowId xmlns:a16="http://schemas.microsoft.com/office/drawing/2014/main" val="2041559704"/>
                      </a:ext>
                    </a:extLst>
                  </a:tr>
                  <a:tr h="383896">
                    <a:tc>
                      <a:txBody>
                        <a:bodyPr/>
                        <a:lstStyle/>
                        <a:p>
                          <a:pPr algn="ctr"/>
                          <a:r>
                            <a:rPr lang="en-US" dirty="0"/>
                            <a:t>1</a:t>
                          </a:r>
                        </a:p>
                      </a:txBody>
                      <a:tcPr/>
                    </a:tc>
                    <a:tc>
                      <a:txBody>
                        <a:bodyPr/>
                        <a:lstStyle/>
                        <a:p>
                          <a:pPr algn="ctr"/>
                          <a:r>
                            <a:rPr lang="en-US" dirty="0"/>
                            <a:t>1</a:t>
                          </a:r>
                        </a:p>
                      </a:txBody>
                      <a:tcPr/>
                    </a:tc>
                    <a:tc>
                      <a:txBody>
                        <a:bodyPr/>
                        <a:lstStyle/>
                        <a:p>
                          <a:endParaRPr lang="en-US"/>
                        </a:p>
                      </a:txBody>
                      <a:tcPr>
                        <a:blipFill>
                          <a:blip r:embed="rId8"/>
                          <a:stretch>
                            <a:fillRect l="-200403" t="-403175" r="-2016" b="-19048"/>
                          </a:stretch>
                        </a:blipFill>
                      </a:tcPr>
                    </a:tc>
                    <a:extLst>
                      <a:ext uri="{0D108BD9-81ED-4DB2-BD59-A6C34878D82A}">
                        <a16:rowId xmlns:a16="http://schemas.microsoft.com/office/drawing/2014/main" val="2769572223"/>
                      </a:ext>
                    </a:extLst>
                  </a:tr>
                </a:tbl>
              </a:graphicData>
            </a:graphic>
          </p:graphicFrame>
        </mc:Fallback>
      </mc:AlternateContent>
      <p:pic>
        <p:nvPicPr>
          <p:cNvPr id="29" name="Picture 28">
            <a:extLst>
              <a:ext uri="{FF2B5EF4-FFF2-40B4-BE49-F238E27FC236}">
                <a16:creationId xmlns:a16="http://schemas.microsoft.com/office/drawing/2014/main" id="{F27A6BC7-EBA8-42BD-A757-10D976FD922F}"/>
              </a:ext>
            </a:extLst>
          </p:cNvPr>
          <p:cNvPicPr>
            <a:picLocks noChangeAspect="1"/>
          </p:cNvPicPr>
          <p:nvPr/>
        </p:nvPicPr>
        <p:blipFill>
          <a:blip r:embed="rId9"/>
          <a:stretch>
            <a:fillRect/>
          </a:stretch>
        </p:blipFill>
        <p:spPr>
          <a:xfrm>
            <a:off x="2108021" y="3800533"/>
            <a:ext cx="4034137" cy="3028249"/>
          </a:xfrm>
          <a:prstGeom prst="rect">
            <a:avLst/>
          </a:prstGeom>
        </p:spPr>
      </p:pic>
      <p:sp>
        <p:nvSpPr>
          <p:cNvPr id="32" name="Rectangle 31"/>
          <p:cNvSpPr/>
          <p:nvPr/>
        </p:nvSpPr>
        <p:spPr>
          <a:xfrm>
            <a:off x="7740352" y="5420512"/>
            <a:ext cx="576064" cy="588278"/>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4">
            <a:extLst>
              <a:ext uri="{FF2B5EF4-FFF2-40B4-BE49-F238E27FC236}">
                <a16:creationId xmlns:a16="http://schemas.microsoft.com/office/drawing/2014/main" id="{8EE06E1A-657C-82C2-C43E-0B71AC2C16F1}"/>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4371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5" grpId="0"/>
      <p:bldP spid="11" grpId="0"/>
      <p:bldP spid="12" grpId="0" animBg="1"/>
      <p:bldP spid="13" grpId="0" animBg="1"/>
      <p:bldP spid="23" grpId="0"/>
      <p:bldP spid="9217" grpId="0"/>
      <p:bldP spid="38" grpId="0"/>
      <p:bldP spid="3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EA03B26-7DFF-48B5-9950-9A1FFEF5A562}"/>
              </a:ext>
            </a:extLst>
          </p:cNvPr>
          <p:cNvSpPr txBox="1"/>
          <p:nvPr/>
        </p:nvSpPr>
        <p:spPr>
          <a:xfrm>
            <a:off x="417919" y="1151441"/>
            <a:ext cx="8424936" cy="4247317"/>
          </a:xfrm>
          <a:prstGeom prst="rect">
            <a:avLst/>
          </a:prstGeom>
          <a:noFill/>
        </p:spPr>
        <p:txBody>
          <a:bodyPr wrap="square" rtlCol="0">
            <a:spAutoFit/>
          </a:bodyPr>
          <a:lstStyle/>
          <a:p>
            <a:pPr marL="285750" indent="-285750">
              <a:buFont typeface="Arial" panose="020B0604020202020204" pitchFamily="34" charset="0"/>
              <a:buChar char="•"/>
            </a:pPr>
            <a:r>
              <a:rPr lang="en-US" dirty="0"/>
              <a:t>Similarly, if we have a problem like this:</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And we use the following weights: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get:  </a:t>
            </a:r>
          </a:p>
        </p:txBody>
      </p:sp>
      <p:sp>
        <p:nvSpPr>
          <p:cNvPr id="9218" name="Rectangle 2"/>
          <p:cNvSpPr>
            <a:spLocks noGrp="1" noChangeArrowheads="1"/>
          </p:cNvSpPr>
          <p:nvPr>
            <p:ph type="title"/>
          </p:nvPr>
        </p:nvSpPr>
        <p:spPr/>
        <p:txBody>
          <a:bodyPr/>
          <a:lstStyle/>
          <a:p>
            <a:r>
              <a:rPr lang="en-GB" dirty="0"/>
              <a:t>Neural Networks – Examples</a:t>
            </a:r>
          </a:p>
        </p:txBody>
      </p:sp>
      <p:grpSp>
        <p:nvGrpSpPr>
          <p:cNvPr id="2" name="Group 1">
            <a:extLst>
              <a:ext uri="{FF2B5EF4-FFF2-40B4-BE49-F238E27FC236}">
                <a16:creationId xmlns:a16="http://schemas.microsoft.com/office/drawing/2014/main" id="{21DC967B-9631-44F8-AA63-EC6BC8393923}"/>
              </a:ext>
            </a:extLst>
          </p:cNvPr>
          <p:cNvGrpSpPr/>
          <p:nvPr/>
        </p:nvGrpSpPr>
        <p:grpSpPr>
          <a:xfrm>
            <a:off x="827584" y="2996952"/>
            <a:ext cx="3024336" cy="1781025"/>
            <a:chOff x="669007" y="4255982"/>
            <a:chExt cx="3446211" cy="2156576"/>
          </a:xfrm>
        </p:grpSpPr>
        <p:grpSp>
          <p:nvGrpSpPr>
            <p:cNvPr id="24" name="Group 23">
              <a:extLst>
                <a:ext uri="{FF2B5EF4-FFF2-40B4-BE49-F238E27FC236}">
                  <a16:creationId xmlns:a16="http://schemas.microsoft.com/office/drawing/2014/main" id="{F49572BF-197E-4C5D-81FE-1AFCE94DE837}"/>
                </a:ext>
              </a:extLst>
            </p:cNvPr>
            <p:cNvGrpSpPr/>
            <p:nvPr/>
          </p:nvGrpSpPr>
          <p:grpSpPr>
            <a:xfrm>
              <a:off x="2948418" y="4824757"/>
              <a:ext cx="1166800" cy="1008112"/>
              <a:chOff x="6372200" y="1844824"/>
              <a:chExt cx="1972970" cy="1681181"/>
            </a:xfrm>
          </p:grpSpPr>
          <p:pic>
            <p:nvPicPr>
              <p:cNvPr id="25" name="Picture 24">
                <a:extLst>
                  <a:ext uri="{FF2B5EF4-FFF2-40B4-BE49-F238E27FC236}">
                    <a16:creationId xmlns:a16="http://schemas.microsoft.com/office/drawing/2014/main" id="{D045A8D9-E009-47E3-868C-71CA843E5843}"/>
                  </a:ext>
                </a:extLst>
              </p:cNvPr>
              <p:cNvPicPr>
                <a:picLocks noChangeAspect="1"/>
              </p:cNvPicPr>
              <p:nvPr/>
            </p:nvPicPr>
            <p:blipFill rotWithShape="1">
              <a:blip r:embed="rId3"/>
              <a:srcRect l="82428" t="29965" r="205" b="49675"/>
              <a:stretch/>
            </p:blipFill>
            <p:spPr>
              <a:xfrm>
                <a:off x="7085205" y="2753325"/>
                <a:ext cx="1259965" cy="772680"/>
              </a:xfrm>
              <a:prstGeom prst="rect">
                <a:avLst/>
              </a:prstGeom>
            </p:spPr>
          </p:pic>
          <p:sp>
            <p:nvSpPr>
              <p:cNvPr id="26" name="Rectangle 25">
                <a:extLst>
                  <a:ext uri="{FF2B5EF4-FFF2-40B4-BE49-F238E27FC236}">
                    <a16:creationId xmlns:a16="http://schemas.microsoft.com/office/drawing/2014/main" id="{4643B08B-363D-4B7E-8AC4-4AC4AA77C681}"/>
                  </a:ext>
                </a:extLst>
              </p:cNvPr>
              <p:cNvSpPr/>
              <p:nvPr/>
            </p:nvSpPr>
            <p:spPr>
              <a:xfrm>
                <a:off x="6372200" y="1844824"/>
                <a:ext cx="108012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a:extLst>
                <a:ext uri="{FF2B5EF4-FFF2-40B4-BE49-F238E27FC236}">
                  <a16:creationId xmlns:a16="http://schemas.microsoft.com/office/drawing/2014/main" id="{7AB51377-9EEA-43CD-A298-7ACC469961FF}"/>
                </a:ext>
              </a:extLst>
            </p:cNvPr>
            <p:cNvSpPr/>
            <p:nvPr/>
          </p:nvSpPr>
          <p:spPr>
            <a:xfrm>
              <a:off x="669007" y="486916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571298-202F-4D96-B8DB-B1D3B2F03B50}"/>
                </a:ext>
              </a:extLst>
            </p:cNvPr>
            <p:cNvSpPr/>
            <p:nvPr/>
          </p:nvSpPr>
          <p:spPr>
            <a:xfrm>
              <a:off x="669007" y="5692478"/>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988C922-537F-43E9-A7FF-2266B19F7BE3}"/>
                    </a:ext>
                  </a:extLst>
                </p:cNvPr>
                <p:cNvSpPr txBox="1"/>
                <p:nvPr/>
              </p:nvSpPr>
              <p:spPr>
                <a:xfrm>
                  <a:off x="816469" y="4976062"/>
                  <a:ext cx="4719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5" name="TextBox 4">
                  <a:extLst>
                    <a:ext uri="{FF2B5EF4-FFF2-40B4-BE49-F238E27FC236}">
                      <a16:creationId xmlns:a16="http://schemas.microsoft.com/office/drawing/2014/main" id="{6988C922-537F-43E9-A7FF-2266B19F7BE3}"/>
                    </a:ext>
                  </a:extLst>
                </p:cNvPr>
                <p:cNvSpPr txBox="1">
                  <a:spLocks noRot="1" noChangeAspect="1" noMove="1" noResize="1" noEditPoints="1" noAdjustHandles="1" noChangeArrowheads="1" noChangeShapeType="1" noTextEdit="1"/>
                </p:cNvSpPr>
                <p:nvPr/>
              </p:nvSpPr>
              <p:spPr>
                <a:xfrm>
                  <a:off x="816469" y="4976062"/>
                  <a:ext cx="471988" cy="369332"/>
                </a:xfrm>
                <a:prstGeom prst="rect">
                  <a:avLst/>
                </a:prstGeom>
                <a:blipFill>
                  <a:blip r:embed="rId4"/>
                  <a:stretch>
                    <a:fillRect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5BBE4EB-916F-408F-A0BB-78DF2884F9BE}"/>
                    </a:ext>
                  </a:extLst>
                </p:cNvPr>
                <p:cNvSpPr txBox="1"/>
                <p:nvPr/>
              </p:nvSpPr>
              <p:spPr>
                <a:xfrm>
                  <a:off x="793053" y="5829695"/>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1" name="TextBox 10">
                  <a:extLst>
                    <a:ext uri="{FF2B5EF4-FFF2-40B4-BE49-F238E27FC236}">
                      <a16:creationId xmlns:a16="http://schemas.microsoft.com/office/drawing/2014/main" id="{95BBE4EB-916F-408F-A0BB-78DF2884F9BE}"/>
                    </a:ext>
                  </a:extLst>
                </p:cNvPr>
                <p:cNvSpPr txBox="1">
                  <a:spLocks noRot="1" noChangeAspect="1" noMove="1" noResize="1" noEditPoints="1" noAdjustHandles="1" noChangeArrowheads="1" noChangeShapeType="1" noTextEdit="1"/>
                </p:cNvSpPr>
                <p:nvPr/>
              </p:nvSpPr>
              <p:spPr>
                <a:xfrm>
                  <a:off x="793053" y="5829695"/>
                  <a:ext cx="477310" cy="369332"/>
                </a:xfrm>
                <a:prstGeom prst="rect">
                  <a:avLst/>
                </a:prstGeom>
                <a:blipFill>
                  <a:blip r:embed="rId5"/>
                  <a:stretch>
                    <a:fillRect b="-22000"/>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6F5B0DE6-F404-4051-B6F8-FA8E3C9848CF}"/>
                </a:ext>
              </a:extLst>
            </p:cNvPr>
            <p:cNvSpPr/>
            <p:nvPr/>
          </p:nvSpPr>
          <p:spPr>
            <a:xfrm>
              <a:off x="1997195" y="5229200"/>
              <a:ext cx="720080" cy="720080"/>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F592B5B-86A6-4350-8CD0-7EE4BA8EF282}"/>
                </a:ext>
              </a:extLst>
            </p:cNvPr>
            <p:cNvSpPr/>
            <p:nvPr/>
          </p:nvSpPr>
          <p:spPr>
            <a:xfrm>
              <a:off x="1997195" y="425598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6185D84E-1CCA-47E4-939D-75EA52CC0B11}"/>
                </a:ext>
              </a:extLst>
            </p:cNvPr>
            <p:cNvCxnSpPr>
              <a:stCxn id="4" idx="6"/>
              <a:endCxn id="12" idx="2"/>
            </p:cNvCxnSpPr>
            <p:nvPr/>
          </p:nvCxnSpPr>
          <p:spPr>
            <a:xfrm>
              <a:off x="1389087" y="5229200"/>
              <a:ext cx="608108" cy="360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8E4E5B7-AF1C-488F-AA8E-D80B27B02D22}"/>
                </a:ext>
              </a:extLst>
            </p:cNvPr>
            <p:cNvCxnSpPr>
              <a:cxnSpLocks/>
              <a:stCxn id="8" idx="6"/>
              <a:endCxn id="12" idx="2"/>
            </p:cNvCxnSpPr>
            <p:nvPr/>
          </p:nvCxnSpPr>
          <p:spPr>
            <a:xfrm flipV="1">
              <a:off x="1389087" y="5589240"/>
              <a:ext cx="608108" cy="463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34C7246-073F-4E04-B581-217A572C620C}"/>
                </a:ext>
              </a:extLst>
            </p:cNvPr>
            <p:cNvCxnSpPr>
              <a:cxnSpLocks/>
              <a:stCxn id="13" idx="4"/>
              <a:endCxn id="12" idx="0"/>
            </p:cNvCxnSpPr>
            <p:nvPr/>
          </p:nvCxnSpPr>
          <p:spPr>
            <a:xfrm>
              <a:off x="2357235" y="4976062"/>
              <a:ext cx="0" cy="2531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EE569E7-4F0F-44A4-B566-95E54AEC028A}"/>
                    </a:ext>
                  </a:extLst>
                </p:cNvPr>
                <p:cNvSpPr txBox="1"/>
                <p:nvPr/>
              </p:nvSpPr>
              <p:spPr>
                <a:xfrm>
                  <a:off x="2167792" y="4429583"/>
                  <a:ext cx="3788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23" name="TextBox 22">
                  <a:extLst>
                    <a:ext uri="{FF2B5EF4-FFF2-40B4-BE49-F238E27FC236}">
                      <a16:creationId xmlns:a16="http://schemas.microsoft.com/office/drawing/2014/main" id="{6EE569E7-4F0F-44A4-B566-95E54AEC028A}"/>
                    </a:ext>
                  </a:extLst>
                </p:cNvPr>
                <p:cNvSpPr txBox="1">
                  <a:spLocks noRot="1" noChangeAspect="1" noMove="1" noResize="1" noEditPoints="1" noAdjustHandles="1" noChangeArrowheads="1" noChangeShapeType="1" noTextEdit="1"/>
                </p:cNvSpPr>
                <p:nvPr/>
              </p:nvSpPr>
              <p:spPr>
                <a:xfrm>
                  <a:off x="2167792" y="4429583"/>
                  <a:ext cx="378885" cy="369332"/>
                </a:xfrm>
                <a:prstGeom prst="rect">
                  <a:avLst/>
                </a:prstGeom>
                <a:blipFill>
                  <a:blip r:embed="rId6"/>
                  <a:stretch>
                    <a:fillRect b="-16000"/>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BDAA78B9-28F9-4456-BD18-78D78ECE37BE}"/>
                </a:ext>
              </a:extLst>
            </p:cNvPr>
            <p:cNvCxnSpPr>
              <a:cxnSpLocks/>
              <a:stCxn id="12" idx="6"/>
              <a:endCxn id="25" idx="1"/>
            </p:cNvCxnSpPr>
            <p:nvPr/>
          </p:nvCxnSpPr>
          <p:spPr>
            <a:xfrm>
              <a:off x="2717275" y="5589240"/>
              <a:ext cx="652809" cy="119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217" name="TextBox 9216">
              <a:extLst>
                <a:ext uri="{FF2B5EF4-FFF2-40B4-BE49-F238E27FC236}">
                  <a16:creationId xmlns:a16="http://schemas.microsoft.com/office/drawing/2014/main" id="{2D266936-89F2-4385-89F7-338F530E9714}"/>
                </a:ext>
              </a:extLst>
            </p:cNvPr>
            <p:cNvSpPr txBox="1"/>
            <p:nvPr/>
          </p:nvSpPr>
          <p:spPr>
            <a:xfrm>
              <a:off x="1571934" y="5777295"/>
              <a:ext cx="575748" cy="447210"/>
            </a:xfrm>
            <a:prstGeom prst="rect">
              <a:avLst/>
            </a:prstGeom>
            <a:noFill/>
          </p:spPr>
          <p:txBody>
            <a:bodyPr wrap="none" rtlCol="0">
              <a:spAutoFit/>
            </a:bodyPr>
            <a:lstStyle/>
            <a:p>
              <a:r>
                <a:rPr lang="en-US" dirty="0"/>
                <a:t> 20</a:t>
              </a:r>
            </a:p>
          </p:txBody>
        </p:sp>
        <p:sp>
          <p:nvSpPr>
            <p:cNvPr id="38" name="TextBox 37">
              <a:extLst>
                <a:ext uri="{FF2B5EF4-FFF2-40B4-BE49-F238E27FC236}">
                  <a16:creationId xmlns:a16="http://schemas.microsoft.com/office/drawing/2014/main" id="{6879CFBB-652D-44D2-9B5E-F5ACBF772D6F}"/>
                </a:ext>
              </a:extLst>
            </p:cNvPr>
            <p:cNvSpPr txBox="1"/>
            <p:nvPr/>
          </p:nvSpPr>
          <p:spPr>
            <a:xfrm>
              <a:off x="1619692" y="5034704"/>
              <a:ext cx="502683" cy="447210"/>
            </a:xfrm>
            <a:prstGeom prst="rect">
              <a:avLst/>
            </a:prstGeom>
            <a:noFill/>
          </p:spPr>
          <p:txBody>
            <a:bodyPr wrap="none" rtlCol="0">
              <a:spAutoFit/>
            </a:bodyPr>
            <a:lstStyle/>
            <a:p>
              <a:r>
                <a:rPr lang="en-US" dirty="0"/>
                <a:t>20</a:t>
              </a:r>
            </a:p>
          </p:txBody>
        </p:sp>
        <p:sp>
          <p:nvSpPr>
            <p:cNvPr id="39" name="TextBox 38">
              <a:extLst>
                <a:ext uri="{FF2B5EF4-FFF2-40B4-BE49-F238E27FC236}">
                  <a16:creationId xmlns:a16="http://schemas.microsoft.com/office/drawing/2014/main" id="{1C3C9A0B-F97D-4C29-9551-7E7DC596D5E8}"/>
                </a:ext>
              </a:extLst>
            </p:cNvPr>
            <p:cNvSpPr txBox="1"/>
            <p:nvPr/>
          </p:nvSpPr>
          <p:spPr>
            <a:xfrm>
              <a:off x="2357600" y="4901979"/>
              <a:ext cx="590361" cy="447210"/>
            </a:xfrm>
            <a:prstGeom prst="rect">
              <a:avLst/>
            </a:prstGeom>
            <a:noFill/>
          </p:spPr>
          <p:txBody>
            <a:bodyPr wrap="none" rtlCol="0">
              <a:spAutoFit/>
            </a:bodyPr>
            <a:lstStyle/>
            <a:p>
              <a:r>
                <a:rPr lang="en-US" dirty="0"/>
                <a:t>-10</a:t>
              </a:r>
            </a:p>
          </p:txBody>
        </p:sp>
      </p:grpSp>
      <mc:AlternateContent xmlns:mc="http://schemas.openxmlformats.org/markup-compatibility/2006" xmlns:a14="http://schemas.microsoft.com/office/drawing/2010/main">
        <mc:Choice Requires="a14">
          <p:graphicFrame>
            <p:nvGraphicFramePr>
              <p:cNvPr id="6" name="Table 8">
                <a:extLst>
                  <a:ext uri="{FF2B5EF4-FFF2-40B4-BE49-F238E27FC236}">
                    <a16:creationId xmlns:a16="http://schemas.microsoft.com/office/drawing/2014/main" id="{03FD41D7-1DAF-4118-B209-6F8559AB29F4}"/>
                  </a:ext>
                </a:extLst>
              </p:cNvPr>
              <p:cNvGraphicFramePr>
                <a:graphicFrameLocks noGrp="1"/>
              </p:cNvGraphicFramePr>
              <p:nvPr>
                <p:extLst>
                  <p:ext uri="{D42A27DB-BD31-4B8C-83A1-F6EECF244321}">
                    <p14:modId xmlns:p14="http://schemas.microsoft.com/office/powerpoint/2010/main" val="942970299"/>
                  </p:ext>
                </p:extLst>
              </p:nvPr>
            </p:nvGraphicFramePr>
            <p:xfrm>
              <a:off x="4195625" y="4586466"/>
              <a:ext cx="4530456" cy="1919480"/>
            </p:xfrm>
            <a:graphic>
              <a:graphicData uri="http://schemas.openxmlformats.org/drawingml/2006/table">
                <a:tbl>
                  <a:tblPr firstRow="1" bandRow="1">
                    <a:tableStyleId>{5C22544A-7EE6-4342-B048-85BDC9FD1C3A}</a:tableStyleId>
                  </a:tblPr>
                  <a:tblGrid>
                    <a:gridCol w="1510152">
                      <a:extLst>
                        <a:ext uri="{9D8B030D-6E8A-4147-A177-3AD203B41FA5}">
                          <a16:colId xmlns:a16="http://schemas.microsoft.com/office/drawing/2014/main" val="3971967836"/>
                        </a:ext>
                      </a:extLst>
                    </a:gridCol>
                    <a:gridCol w="1510152">
                      <a:extLst>
                        <a:ext uri="{9D8B030D-6E8A-4147-A177-3AD203B41FA5}">
                          <a16:colId xmlns:a16="http://schemas.microsoft.com/office/drawing/2014/main" val="318142137"/>
                        </a:ext>
                      </a:extLst>
                    </a:gridCol>
                    <a:gridCol w="1510152">
                      <a:extLst>
                        <a:ext uri="{9D8B030D-6E8A-4147-A177-3AD203B41FA5}">
                          <a16:colId xmlns:a16="http://schemas.microsoft.com/office/drawing/2014/main" val="793757315"/>
                        </a:ext>
                      </a:extLst>
                    </a:gridCol>
                  </a:tblGrid>
                  <a:tr h="383896">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𝒉</m:t>
                                    </m:r>
                                  </m:e>
                                  <m:sub>
                                    <m:r>
                                      <a:rPr lang="en-US" i="1" smtClean="0">
                                        <a:latin typeface="Cambria Math" panose="02040503050406030204" pitchFamily="18" charset="0"/>
                                        <a:ea typeface="Cambria Math" panose="02040503050406030204" pitchFamily="18" charset="0"/>
                                      </a:rPr>
                                      <m:t>𝜽</m:t>
                                    </m:r>
                                  </m:sub>
                                </m:sSub>
                                <m:r>
                                  <a:rPr lang="en-US" b="1" i="1" smtClean="0">
                                    <a:latin typeface="Cambria Math" panose="02040503050406030204" pitchFamily="18" charset="0"/>
                                  </a:rPr>
                                  <m:t>(</m:t>
                                </m:r>
                                <m:r>
                                  <a:rPr lang="en-US" b="1" i="1" smtClean="0">
                                    <a:latin typeface="Cambria Math" panose="02040503050406030204" pitchFamily="18" charset="0"/>
                                  </a:rPr>
                                  <m:t>𝒙</m:t>
                                </m:r>
                                <m:r>
                                  <a:rPr lang="en-US" b="1" i="1" smtClean="0">
                                    <a:latin typeface="Cambria Math" panose="02040503050406030204" pitchFamily="18" charset="0"/>
                                  </a:rPr>
                                  <m:t>)</m:t>
                                </m:r>
                              </m:oMath>
                            </m:oMathPara>
                          </a14:m>
                          <a:endParaRPr lang="en-US" dirty="0"/>
                        </a:p>
                      </a:txBody>
                      <a:tcPr>
                        <a:solidFill>
                          <a:schemeClr val="accent1"/>
                        </a:solidFill>
                      </a:tcPr>
                    </a:tc>
                    <a:extLst>
                      <a:ext uri="{0D108BD9-81ED-4DB2-BD59-A6C34878D82A}">
                        <a16:rowId xmlns:a16="http://schemas.microsoft.com/office/drawing/2014/main" val="3170991233"/>
                      </a:ext>
                    </a:extLst>
                  </a:tr>
                  <a:tr h="383896">
                    <a:tc>
                      <a:txBody>
                        <a:bodyPr/>
                        <a:lstStyle/>
                        <a:p>
                          <a:pPr algn="ctr"/>
                          <a:r>
                            <a:rPr lang="en-US" dirty="0"/>
                            <a:t>0</a:t>
                          </a:r>
                        </a:p>
                      </a:txBody>
                      <a:tcPr/>
                    </a:tc>
                    <a:tc>
                      <a:txBody>
                        <a:bodyPr/>
                        <a:lstStyle/>
                        <a:p>
                          <a:pPr algn="ctr"/>
                          <a:r>
                            <a:rPr lang="en-US" dirty="0"/>
                            <a:t>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ea typeface="Cambria Math" panose="02040503050406030204" pitchFamily="18" charset="0"/>
                                  </a:rPr>
                                  <m:t>≅0</m:t>
                                </m:r>
                              </m:oMath>
                            </m:oMathPara>
                          </a14:m>
                          <a:endParaRPr lang="en-US" dirty="0"/>
                        </a:p>
                      </a:txBody>
                      <a:tcPr>
                        <a:solidFill>
                          <a:schemeClr val="accent1"/>
                        </a:solidFill>
                      </a:tcPr>
                    </a:tc>
                    <a:extLst>
                      <a:ext uri="{0D108BD9-81ED-4DB2-BD59-A6C34878D82A}">
                        <a16:rowId xmlns:a16="http://schemas.microsoft.com/office/drawing/2014/main" val="2811885442"/>
                      </a:ext>
                    </a:extLst>
                  </a:tr>
                  <a:tr h="383896">
                    <a:tc>
                      <a:txBody>
                        <a:bodyPr/>
                        <a:lstStyle/>
                        <a:p>
                          <a:pPr algn="ctr"/>
                          <a:r>
                            <a:rPr lang="en-US" dirty="0"/>
                            <a:t>0</a:t>
                          </a:r>
                        </a:p>
                      </a:txBody>
                      <a:tcPr/>
                    </a:tc>
                    <a:tc>
                      <a:txBody>
                        <a:bodyPr/>
                        <a:lstStyle/>
                        <a:p>
                          <a:pPr algn="ctr"/>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ea typeface="Cambria Math" panose="02040503050406030204" pitchFamily="18" charset="0"/>
                                  </a:rPr>
                                  <m:t>≅1</m:t>
                                </m:r>
                              </m:oMath>
                            </m:oMathPara>
                          </a14:m>
                          <a:endParaRPr lang="en-US" dirty="0"/>
                        </a:p>
                      </a:txBody>
                      <a:tcPr>
                        <a:solidFill>
                          <a:schemeClr val="accent1"/>
                        </a:solidFill>
                      </a:tcPr>
                    </a:tc>
                    <a:extLst>
                      <a:ext uri="{0D108BD9-81ED-4DB2-BD59-A6C34878D82A}">
                        <a16:rowId xmlns:a16="http://schemas.microsoft.com/office/drawing/2014/main" val="495569785"/>
                      </a:ext>
                    </a:extLst>
                  </a:tr>
                  <a:tr h="383896">
                    <a:tc>
                      <a:txBody>
                        <a:bodyPr/>
                        <a:lstStyle/>
                        <a:p>
                          <a:pPr algn="ctr"/>
                          <a:r>
                            <a:rPr lang="en-US" dirty="0"/>
                            <a:t>1</a:t>
                          </a:r>
                        </a:p>
                      </a:txBody>
                      <a:tcPr/>
                    </a:tc>
                    <a:tc>
                      <a:txBody>
                        <a:bodyPr/>
                        <a:lstStyle/>
                        <a:p>
                          <a:pPr algn="ctr"/>
                          <a:r>
                            <a:rPr lang="en-US" dirty="0"/>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ea typeface="Cambria Math" panose="02040503050406030204" pitchFamily="18" charset="0"/>
                                  </a:rPr>
                                  <m:t>≅1</m:t>
                                </m:r>
                              </m:oMath>
                            </m:oMathPara>
                          </a14:m>
                          <a:endParaRPr lang="en-US" dirty="0"/>
                        </a:p>
                      </a:txBody>
                      <a:tcPr>
                        <a:solidFill>
                          <a:schemeClr val="accent1"/>
                        </a:solidFill>
                      </a:tcPr>
                    </a:tc>
                    <a:extLst>
                      <a:ext uri="{0D108BD9-81ED-4DB2-BD59-A6C34878D82A}">
                        <a16:rowId xmlns:a16="http://schemas.microsoft.com/office/drawing/2014/main" val="2041559704"/>
                      </a:ext>
                    </a:extLst>
                  </a:tr>
                  <a:tr h="383896">
                    <a:tc>
                      <a:txBody>
                        <a:bodyPr/>
                        <a:lstStyle/>
                        <a:p>
                          <a:pPr algn="ctr"/>
                          <a:r>
                            <a:rPr lang="en-US" dirty="0"/>
                            <a:t>1</a:t>
                          </a:r>
                        </a:p>
                      </a:txBody>
                      <a:tcPr/>
                    </a:tc>
                    <a:tc>
                      <a:txBody>
                        <a:bodyPr/>
                        <a:lstStyle/>
                        <a:p>
                          <a:pPr algn="ctr"/>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30</m:t>
                                    </m:r>
                                  </m:e>
                                </m:d>
                                <m:r>
                                  <a:rPr lang="en-US" b="0" i="1" smtClean="0">
                                    <a:latin typeface="Cambria Math" panose="02040503050406030204" pitchFamily="18" charset="0"/>
                                    <a:ea typeface="Cambria Math" panose="02040503050406030204" pitchFamily="18" charset="0"/>
                                  </a:rPr>
                                  <m:t>≅1</m:t>
                                </m:r>
                              </m:oMath>
                            </m:oMathPara>
                          </a14:m>
                          <a:endParaRPr lang="en-US" dirty="0"/>
                        </a:p>
                      </a:txBody>
                      <a:tcPr>
                        <a:solidFill>
                          <a:schemeClr val="accent1"/>
                        </a:solidFill>
                      </a:tcPr>
                    </a:tc>
                    <a:extLst>
                      <a:ext uri="{0D108BD9-81ED-4DB2-BD59-A6C34878D82A}">
                        <a16:rowId xmlns:a16="http://schemas.microsoft.com/office/drawing/2014/main" val="2769572223"/>
                      </a:ext>
                    </a:extLst>
                  </a:tr>
                </a:tbl>
              </a:graphicData>
            </a:graphic>
          </p:graphicFrame>
        </mc:Choice>
        <mc:Fallback xmlns="">
          <p:graphicFrame>
            <p:nvGraphicFramePr>
              <p:cNvPr id="6" name="Table 8">
                <a:extLst>
                  <a:ext uri="{FF2B5EF4-FFF2-40B4-BE49-F238E27FC236}">
                    <a16:creationId xmlns:a16="http://schemas.microsoft.com/office/drawing/2014/main" id="{03FD41D7-1DAF-4118-B209-6F8559AB29F4}"/>
                  </a:ext>
                </a:extLst>
              </p:cNvPr>
              <p:cNvGraphicFramePr>
                <a:graphicFrameLocks noGrp="1"/>
              </p:cNvGraphicFramePr>
              <p:nvPr>
                <p:extLst>
                  <p:ext uri="{D42A27DB-BD31-4B8C-83A1-F6EECF244321}">
                    <p14:modId xmlns:p14="http://schemas.microsoft.com/office/powerpoint/2010/main" val="942970299"/>
                  </p:ext>
                </p:extLst>
              </p:nvPr>
            </p:nvGraphicFramePr>
            <p:xfrm>
              <a:off x="4195625" y="4586466"/>
              <a:ext cx="4530456" cy="1919480"/>
            </p:xfrm>
            <a:graphic>
              <a:graphicData uri="http://schemas.openxmlformats.org/drawingml/2006/table">
                <a:tbl>
                  <a:tblPr firstRow="1" bandRow="1">
                    <a:tableStyleId>{5C22544A-7EE6-4342-B048-85BDC9FD1C3A}</a:tableStyleId>
                  </a:tblPr>
                  <a:tblGrid>
                    <a:gridCol w="1510152">
                      <a:extLst>
                        <a:ext uri="{9D8B030D-6E8A-4147-A177-3AD203B41FA5}">
                          <a16:colId xmlns:a16="http://schemas.microsoft.com/office/drawing/2014/main" val="3971967836"/>
                        </a:ext>
                      </a:extLst>
                    </a:gridCol>
                    <a:gridCol w="1510152">
                      <a:extLst>
                        <a:ext uri="{9D8B030D-6E8A-4147-A177-3AD203B41FA5}">
                          <a16:colId xmlns:a16="http://schemas.microsoft.com/office/drawing/2014/main" val="318142137"/>
                        </a:ext>
                      </a:extLst>
                    </a:gridCol>
                    <a:gridCol w="1510152">
                      <a:extLst>
                        <a:ext uri="{9D8B030D-6E8A-4147-A177-3AD203B41FA5}">
                          <a16:colId xmlns:a16="http://schemas.microsoft.com/office/drawing/2014/main" val="793757315"/>
                        </a:ext>
                      </a:extLst>
                    </a:gridCol>
                  </a:tblGrid>
                  <a:tr h="383896">
                    <a:tc>
                      <a:txBody>
                        <a:bodyPr/>
                        <a:lstStyle/>
                        <a:p>
                          <a:endParaRPr lang="en-US"/>
                        </a:p>
                      </a:txBody>
                      <a:tcPr>
                        <a:blipFill>
                          <a:blip r:embed="rId7"/>
                          <a:stretch>
                            <a:fillRect l="-403" t="-1587" r="-201613" b="-420635"/>
                          </a:stretch>
                        </a:blipFill>
                      </a:tcPr>
                    </a:tc>
                    <a:tc>
                      <a:txBody>
                        <a:bodyPr/>
                        <a:lstStyle/>
                        <a:p>
                          <a:endParaRPr lang="en-US"/>
                        </a:p>
                      </a:txBody>
                      <a:tcPr>
                        <a:blipFill>
                          <a:blip r:embed="rId7"/>
                          <a:stretch>
                            <a:fillRect l="-100403" t="-1587" r="-101613" b="-420635"/>
                          </a:stretch>
                        </a:blipFill>
                      </a:tcPr>
                    </a:tc>
                    <a:tc>
                      <a:txBody>
                        <a:bodyPr/>
                        <a:lstStyle/>
                        <a:p>
                          <a:endParaRPr lang="en-US"/>
                        </a:p>
                      </a:txBody>
                      <a:tcPr>
                        <a:blipFill>
                          <a:blip r:embed="rId7"/>
                          <a:stretch>
                            <a:fillRect l="-200403" t="-1587" r="-1613" b="-420635"/>
                          </a:stretch>
                        </a:blipFill>
                      </a:tcPr>
                    </a:tc>
                    <a:extLst>
                      <a:ext uri="{0D108BD9-81ED-4DB2-BD59-A6C34878D82A}">
                        <a16:rowId xmlns:a16="http://schemas.microsoft.com/office/drawing/2014/main" val="3170991233"/>
                      </a:ext>
                    </a:extLst>
                  </a:tr>
                  <a:tr h="383896">
                    <a:tc>
                      <a:txBody>
                        <a:bodyPr/>
                        <a:lstStyle/>
                        <a:p>
                          <a:pPr algn="ctr"/>
                          <a:r>
                            <a:rPr lang="en-US" dirty="0"/>
                            <a:t>0</a:t>
                          </a:r>
                        </a:p>
                      </a:txBody>
                      <a:tcPr/>
                    </a:tc>
                    <a:tc>
                      <a:txBody>
                        <a:bodyPr/>
                        <a:lstStyle/>
                        <a:p>
                          <a:pPr algn="ctr"/>
                          <a:r>
                            <a:rPr lang="en-US" dirty="0"/>
                            <a:t>0</a:t>
                          </a:r>
                        </a:p>
                      </a:txBody>
                      <a:tcPr/>
                    </a:tc>
                    <a:tc>
                      <a:txBody>
                        <a:bodyPr/>
                        <a:lstStyle/>
                        <a:p>
                          <a:endParaRPr lang="en-US"/>
                        </a:p>
                      </a:txBody>
                      <a:tcPr>
                        <a:blipFill>
                          <a:blip r:embed="rId7"/>
                          <a:stretch>
                            <a:fillRect l="-200403" t="-101587" r="-1613" b="-320635"/>
                          </a:stretch>
                        </a:blipFill>
                      </a:tcPr>
                    </a:tc>
                    <a:extLst>
                      <a:ext uri="{0D108BD9-81ED-4DB2-BD59-A6C34878D82A}">
                        <a16:rowId xmlns:a16="http://schemas.microsoft.com/office/drawing/2014/main" val="2811885442"/>
                      </a:ext>
                    </a:extLst>
                  </a:tr>
                  <a:tr h="383896">
                    <a:tc>
                      <a:txBody>
                        <a:bodyPr/>
                        <a:lstStyle/>
                        <a:p>
                          <a:pPr algn="ctr"/>
                          <a:r>
                            <a:rPr lang="en-US" dirty="0"/>
                            <a:t>0</a:t>
                          </a:r>
                        </a:p>
                      </a:txBody>
                      <a:tcPr/>
                    </a:tc>
                    <a:tc>
                      <a:txBody>
                        <a:bodyPr/>
                        <a:lstStyle/>
                        <a:p>
                          <a:pPr algn="ctr"/>
                          <a:r>
                            <a:rPr lang="en-US" dirty="0"/>
                            <a:t>1</a:t>
                          </a:r>
                        </a:p>
                      </a:txBody>
                      <a:tcPr/>
                    </a:tc>
                    <a:tc>
                      <a:txBody>
                        <a:bodyPr/>
                        <a:lstStyle/>
                        <a:p>
                          <a:endParaRPr lang="en-US"/>
                        </a:p>
                      </a:txBody>
                      <a:tcPr>
                        <a:blipFill>
                          <a:blip r:embed="rId7"/>
                          <a:stretch>
                            <a:fillRect l="-200403" t="-198438" r="-1613" b="-215625"/>
                          </a:stretch>
                        </a:blipFill>
                      </a:tcPr>
                    </a:tc>
                    <a:extLst>
                      <a:ext uri="{0D108BD9-81ED-4DB2-BD59-A6C34878D82A}">
                        <a16:rowId xmlns:a16="http://schemas.microsoft.com/office/drawing/2014/main" val="495569785"/>
                      </a:ext>
                    </a:extLst>
                  </a:tr>
                  <a:tr h="383896">
                    <a:tc>
                      <a:txBody>
                        <a:bodyPr/>
                        <a:lstStyle/>
                        <a:p>
                          <a:pPr algn="ctr"/>
                          <a:r>
                            <a:rPr lang="en-US" dirty="0"/>
                            <a:t>1</a:t>
                          </a:r>
                        </a:p>
                      </a:txBody>
                      <a:tcPr/>
                    </a:tc>
                    <a:tc>
                      <a:txBody>
                        <a:bodyPr/>
                        <a:lstStyle/>
                        <a:p>
                          <a:pPr algn="ctr"/>
                          <a:r>
                            <a:rPr lang="en-US" dirty="0"/>
                            <a:t>0</a:t>
                          </a:r>
                        </a:p>
                      </a:txBody>
                      <a:tcPr/>
                    </a:tc>
                    <a:tc>
                      <a:txBody>
                        <a:bodyPr/>
                        <a:lstStyle/>
                        <a:p>
                          <a:endParaRPr lang="en-US"/>
                        </a:p>
                      </a:txBody>
                      <a:tcPr>
                        <a:blipFill>
                          <a:blip r:embed="rId7"/>
                          <a:stretch>
                            <a:fillRect l="-200403" t="-303175" r="-1613" b="-119048"/>
                          </a:stretch>
                        </a:blipFill>
                      </a:tcPr>
                    </a:tc>
                    <a:extLst>
                      <a:ext uri="{0D108BD9-81ED-4DB2-BD59-A6C34878D82A}">
                        <a16:rowId xmlns:a16="http://schemas.microsoft.com/office/drawing/2014/main" val="2041559704"/>
                      </a:ext>
                    </a:extLst>
                  </a:tr>
                  <a:tr h="383896">
                    <a:tc>
                      <a:txBody>
                        <a:bodyPr/>
                        <a:lstStyle/>
                        <a:p>
                          <a:pPr algn="ctr"/>
                          <a:r>
                            <a:rPr lang="en-US" dirty="0"/>
                            <a:t>1</a:t>
                          </a:r>
                        </a:p>
                      </a:txBody>
                      <a:tcPr/>
                    </a:tc>
                    <a:tc>
                      <a:txBody>
                        <a:bodyPr/>
                        <a:lstStyle/>
                        <a:p>
                          <a:pPr algn="ctr"/>
                          <a:r>
                            <a:rPr lang="en-US" dirty="0"/>
                            <a:t>1</a:t>
                          </a:r>
                        </a:p>
                      </a:txBody>
                      <a:tcPr/>
                    </a:tc>
                    <a:tc>
                      <a:txBody>
                        <a:bodyPr/>
                        <a:lstStyle/>
                        <a:p>
                          <a:endParaRPr lang="en-US"/>
                        </a:p>
                      </a:txBody>
                      <a:tcPr>
                        <a:blipFill>
                          <a:blip r:embed="rId7"/>
                          <a:stretch>
                            <a:fillRect l="-200403" t="-403175" r="-1613" b="-19048"/>
                          </a:stretch>
                        </a:blipFill>
                      </a:tcPr>
                    </a:tc>
                    <a:extLst>
                      <a:ext uri="{0D108BD9-81ED-4DB2-BD59-A6C34878D82A}">
                        <a16:rowId xmlns:a16="http://schemas.microsoft.com/office/drawing/2014/main" val="2769572223"/>
                      </a:ext>
                    </a:extLst>
                  </a:tr>
                </a:tbl>
              </a:graphicData>
            </a:graphic>
          </p:graphicFrame>
        </mc:Fallback>
      </mc:AlternateContent>
      <p:pic>
        <p:nvPicPr>
          <p:cNvPr id="3" name="Picture 2"/>
          <p:cNvPicPr>
            <a:picLocks noChangeAspect="1"/>
          </p:cNvPicPr>
          <p:nvPr/>
        </p:nvPicPr>
        <p:blipFill>
          <a:blip r:embed="rId8"/>
          <a:stretch>
            <a:fillRect/>
          </a:stretch>
        </p:blipFill>
        <p:spPr>
          <a:xfrm>
            <a:off x="4570715" y="1182600"/>
            <a:ext cx="4251176" cy="3188382"/>
          </a:xfrm>
          <a:prstGeom prst="rect">
            <a:avLst/>
          </a:prstGeom>
        </p:spPr>
      </p:pic>
      <p:sp>
        <p:nvSpPr>
          <p:cNvPr id="9" name="TextBox 4">
            <a:extLst>
              <a:ext uri="{FF2B5EF4-FFF2-40B4-BE49-F238E27FC236}">
                <a16:creationId xmlns:a16="http://schemas.microsoft.com/office/drawing/2014/main" id="{E40CC340-8A99-A733-E7C3-E35D01EE71D0}"/>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74450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EA03B26-7DFF-48B5-9950-9A1FFEF5A562}"/>
              </a:ext>
            </a:extLst>
          </p:cNvPr>
          <p:cNvSpPr txBox="1"/>
          <p:nvPr/>
        </p:nvSpPr>
        <p:spPr>
          <a:xfrm>
            <a:off x="417919" y="1151441"/>
            <a:ext cx="8424936" cy="4247317"/>
          </a:xfrm>
          <a:prstGeom prst="rect">
            <a:avLst/>
          </a:prstGeom>
          <a:noFill/>
        </p:spPr>
        <p:txBody>
          <a:bodyPr wrap="square" rtlCol="0">
            <a:spAutoFit/>
          </a:bodyPr>
          <a:lstStyle/>
          <a:p>
            <a:pPr marL="285750" indent="-285750">
              <a:buFont typeface="Arial" panose="020B0604020202020204" pitchFamily="34" charset="0"/>
              <a:buChar char="•"/>
            </a:pPr>
            <a:r>
              <a:rPr lang="en-US" dirty="0"/>
              <a:t>Again, if we have a problem like this:</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And we use the following weights: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get:  </a:t>
            </a:r>
          </a:p>
        </p:txBody>
      </p:sp>
      <p:sp>
        <p:nvSpPr>
          <p:cNvPr id="9218" name="Rectangle 2"/>
          <p:cNvSpPr>
            <a:spLocks noGrp="1" noChangeArrowheads="1"/>
          </p:cNvSpPr>
          <p:nvPr>
            <p:ph type="title"/>
          </p:nvPr>
        </p:nvSpPr>
        <p:spPr/>
        <p:txBody>
          <a:bodyPr/>
          <a:lstStyle/>
          <a:p>
            <a:r>
              <a:rPr lang="en-GB" dirty="0"/>
              <a:t>Neural Networks – Examples</a:t>
            </a:r>
          </a:p>
        </p:txBody>
      </p:sp>
      <p:grpSp>
        <p:nvGrpSpPr>
          <p:cNvPr id="2" name="Group 1">
            <a:extLst>
              <a:ext uri="{FF2B5EF4-FFF2-40B4-BE49-F238E27FC236}">
                <a16:creationId xmlns:a16="http://schemas.microsoft.com/office/drawing/2014/main" id="{21DC967B-9631-44F8-AA63-EC6BC8393923}"/>
              </a:ext>
            </a:extLst>
          </p:cNvPr>
          <p:cNvGrpSpPr/>
          <p:nvPr/>
        </p:nvGrpSpPr>
        <p:grpSpPr>
          <a:xfrm>
            <a:off x="827584" y="2996952"/>
            <a:ext cx="3024336" cy="1781025"/>
            <a:chOff x="669007" y="4255982"/>
            <a:chExt cx="3446211" cy="2156576"/>
          </a:xfrm>
        </p:grpSpPr>
        <p:grpSp>
          <p:nvGrpSpPr>
            <p:cNvPr id="24" name="Group 23">
              <a:extLst>
                <a:ext uri="{FF2B5EF4-FFF2-40B4-BE49-F238E27FC236}">
                  <a16:creationId xmlns:a16="http://schemas.microsoft.com/office/drawing/2014/main" id="{F49572BF-197E-4C5D-81FE-1AFCE94DE837}"/>
                </a:ext>
              </a:extLst>
            </p:cNvPr>
            <p:cNvGrpSpPr/>
            <p:nvPr/>
          </p:nvGrpSpPr>
          <p:grpSpPr>
            <a:xfrm>
              <a:off x="2948418" y="4824757"/>
              <a:ext cx="1166800" cy="1008112"/>
              <a:chOff x="6372200" y="1844824"/>
              <a:chExt cx="1972970" cy="1681181"/>
            </a:xfrm>
          </p:grpSpPr>
          <p:pic>
            <p:nvPicPr>
              <p:cNvPr id="25" name="Picture 24">
                <a:extLst>
                  <a:ext uri="{FF2B5EF4-FFF2-40B4-BE49-F238E27FC236}">
                    <a16:creationId xmlns:a16="http://schemas.microsoft.com/office/drawing/2014/main" id="{D045A8D9-E009-47E3-868C-71CA843E5843}"/>
                  </a:ext>
                </a:extLst>
              </p:cNvPr>
              <p:cNvPicPr>
                <a:picLocks noChangeAspect="1"/>
              </p:cNvPicPr>
              <p:nvPr/>
            </p:nvPicPr>
            <p:blipFill rotWithShape="1">
              <a:blip r:embed="rId3"/>
              <a:srcRect l="82428" t="29965" r="205" b="49675"/>
              <a:stretch/>
            </p:blipFill>
            <p:spPr>
              <a:xfrm>
                <a:off x="7085205" y="2753325"/>
                <a:ext cx="1259965" cy="772680"/>
              </a:xfrm>
              <a:prstGeom prst="rect">
                <a:avLst/>
              </a:prstGeom>
            </p:spPr>
          </p:pic>
          <p:sp>
            <p:nvSpPr>
              <p:cNvPr id="26" name="Rectangle 25">
                <a:extLst>
                  <a:ext uri="{FF2B5EF4-FFF2-40B4-BE49-F238E27FC236}">
                    <a16:creationId xmlns:a16="http://schemas.microsoft.com/office/drawing/2014/main" id="{4643B08B-363D-4B7E-8AC4-4AC4AA77C681}"/>
                  </a:ext>
                </a:extLst>
              </p:cNvPr>
              <p:cNvSpPr/>
              <p:nvPr/>
            </p:nvSpPr>
            <p:spPr>
              <a:xfrm>
                <a:off x="6372200" y="1844824"/>
                <a:ext cx="108012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a:extLst>
                <a:ext uri="{FF2B5EF4-FFF2-40B4-BE49-F238E27FC236}">
                  <a16:creationId xmlns:a16="http://schemas.microsoft.com/office/drawing/2014/main" id="{7AB51377-9EEA-43CD-A298-7ACC469961FF}"/>
                </a:ext>
              </a:extLst>
            </p:cNvPr>
            <p:cNvSpPr/>
            <p:nvPr/>
          </p:nvSpPr>
          <p:spPr>
            <a:xfrm>
              <a:off x="669007" y="486916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F571298-202F-4D96-B8DB-B1D3B2F03B50}"/>
                </a:ext>
              </a:extLst>
            </p:cNvPr>
            <p:cNvSpPr/>
            <p:nvPr/>
          </p:nvSpPr>
          <p:spPr>
            <a:xfrm>
              <a:off x="669007" y="5692478"/>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988C922-537F-43E9-A7FF-2266B19F7BE3}"/>
                    </a:ext>
                  </a:extLst>
                </p:cNvPr>
                <p:cNvSpPr txBox="1"/>
                <p:nvPr/>
              </p:nvSpPr>
              <p:spPr>
                <a:xfrm>
                  <a:off x="816469" y="4976062"/>
                  <a:ext cx="4719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5" name="TextBox 4">
                  <a:extLst>
                    <a:ext uri="{FF2B5EF4-FFF2-40B4-BE49-F238E27FC236}">
                      <a16:creationId xmlns:a16="http://schemas.microsoft.com/office/drawing/2014/main" id="{6988C922-537F-43E9-A7FF-2266B19F7BE3}"/>
                    </a:ext>
                  </a:extLst>
                </p:cNvPr>
                <p:cNvSpPr txBox="1">
                  <a:spLocks noRot="1" noChangeAspect="1" noMove="1" noResize="1" noEditPoints="1" noAdjustHandles="1" noChangeArrowheads="1" noChangeShapeType="1" noTextEdit="1"/>
                </p:cNvSpPr>
                <p:nvPr/>
              </p:nvSpPr>
              <p:spPr>
                <a:xfrm>
                  <a:off x="816469" y="4976062"/>
                  <a:ext cx="471988" cy="369332"/>
                </a:xfrm>
                <a:prstGeom prst="rect">
                  <a:avLst/>
                </a:prstGeom>
                <a:blipFill>
                  <a:blip r:embed="rId4"/>
                  <a:stretch>
                    <a:fillRect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5BBE4EB-916F-408F-A0BB-78DF2884F9BE}"/>
                    </a:ext>
                  </a:extLst>
                </p:cNvPr>
                <p:cNvSpPr txBox="1"/>
                <p:nvPr/>
              </p:nvSpPr>
              <p:spPr>
                <a:xfrm>
                  <a:off x="793053" y="5829695"/>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1" name="TextBox 10">
                  <a:extLst>
                    <a:ext uri="{FF2B5EF4-FFF2-40B4-BE49-F238E27FC236}">
                      <a16:creationId xmlns:a16="http://schemas.microsoft.com/office/drawing/2014/main" id="{95BBE4EB-916F-408F-A0BB-78DF2884F9BE}"/>
                    </a:ext>
                  </a:extLst>
                </p:cNvPr>
                <p:cNvSpPr txBox="1">
                  <a:spLocks noRot="1" noChangeAspect="1" noMove="1" noResize="1" noEditPoints="1" noAdjustHandles="1" noChangeArrowheads="1" noChangeShapeType="1" noTextEdit="1"/>
                </p:cNvSpPr>
                <p:nvPr/>
              </p:nvSpPr>
              <p:spPr>
                <a:xfrm>
                  <a:off x="793053" y="5829695"/>
                  <a:ext cx="477310" cy="369332"/>
                </a:xfrm>
                <a:prstGeom prst="rect">
                  <a:avLst/>
                </a:prstGeom>
                <a:blipFill>
                  <a:blip r:embed="rId5"/>
                  <a:stretch>
                    <a:fillRect b="-22000"/>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6F5B0DE6-F404-4051-B6F8-FA8E3C9848CF}"/>
                </a:ext>
              </a:extLst>
            </p:cNvPr>
            <p:cNvSpPr/>
            <p:nvPr/>
          </p:nvSpPr>
          <p:spPr>
            <a:xfrm>
              <a:off x="1997195" y="5229200"/>
              <a:ext cx="720080" cy="720080"/>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F592B5B-86A6-4350-8CD0-7EE4BA8EF282}"/>
                </a:ext>
              </a:extLst>
            </p:cNvPr>
            <p:cNvSpPr/>
            <p:nvPr/>
          </p:nvSpPr>
          <p:spPr>
            <a:xfrm>
              <a:off x="1997195" y="425598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6185D84E-1CCA-47E4-939D-75EA52CC0B11}"/>
                </a:ext>
              </a:extLst>
            </p:cNvPr>
            <p:cNvCxnSpPr>
              <a:stCxn id="4" idx="6"/>
              <a:endCxn id="12" idx="2"/>
            </p:cNvCxnSpPr>
            <p:nvPr/>
          </p:nvCxnSpPr>
          <p:spPr>
            <a:xfrm>
              <a:off x="1389087" y="5229200"/>
              <a:ext cx="608108" cy="360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8E4E5B7-AF1C-488F-AA8E-D80B27B02D22}"/>
                </a:ext>
              </a:extLst>
            </p:cNvPr>
            <p:cNvCxnSpPr>
              <a:cxnSpLocks/>
              <a:stCxn id="8" idx="6"/>
              <a:endCxn id="12" idx="2"/>
            </p:cNvCxnSpPr>
            <p:nvPr/>
          </p:nvCxnSpPr>
          <p:spPr>
            <a:xfrm flipV="1">
              <a:off x="1389087" y="5589240"/>
              <a:ext cx="608108" cy="463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34C7246-073F-4E04-B581-217A572C620C}"/>
                </a:ext>
              </a:extLst>
            </p:cNvPr>
            <p:cNvCxnSpPr>
              <a:cxnSpLocks/>
              <a:stCxn id="13" idx="4"/>
              <a:endCxn id="12" idx="0"/>
            </p:cNvCxnSpPr>
            <p:nvPr/>
          </p:nvCxnSpPr>
          <p:spPr>
            <a:xfrm>
              <a:off x="2357235" y="4976062"/>
              <a:ext cx="0" cy="2531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EE569E7-4F0F-44A4-B566-95E54AEC028A}"/>
                    </a:ext>
                  </a:extLst>
                </p:cNvPr>
                <p:cNvSpPr txBox="1"/>
                <p:nvPr/>
              </p:nvSpPr>
              <p:spPr>
                <a:xfrm>
                  <a:off x="2167792" y="4429583"/>
                  <a:ext cx="3788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23" name="TextBox 22">
                  <a:extLst>
                    <a:ext uri="{FF2B5EF4-FFF2-40B4-BE49-F238E27FC236}">
                      <a16:creationId xmlns:a16="http://schemas.microsoft.com/office/drawing/2014/main" id="{6EE569E7-4F0F-44A4-B566-95E54AEC028A}"/>
                    </a:ext>
                  </a:extLst>
                </p:cNvPr>
                <p:cNvSpPr txBox="1">
                  <a:spLocks noRot="1" noChangeAspect="1" noMove="1" noResize="1" noEditPoints="1" noAdjustHandles="1" noChangeArrowheads="1" noChangeShapeType="1" noTextEdit="1"/>
                </p:cNvSpPr>
                <p:nvPr/>
              </p:nvSpPr>
              <p:spPr>
                <a:xfrm>
                  <a:off x="2167792" y="4429583"/>
                  <a:ext cx="378885" cy="369332"/>
                </a:xfrm>
                <a:prstGeom prst="rect">
                  <a:avLst/>
                </a:prstGeom>
                <a:blipFill>
                  <a:blip r:embed="rId6"/>
                  <a:stretch>
                    <a:fillRect b="-16000"/>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BDAA78B9-28F9-4456-BD18-78D78ECE37BE}"/>
                </a:ext>
              </a:extLst>
            </p:cNvPr>
            <p:cNvCxnSpPr>
              <a:cxnSpLocks/>
              <a:stCxn id="12" idx="6"/>
              <a:endCxn id="25" idx="1"/>
            </p:cNvCxnSpPr>
            <p:nvPr/>
          </p:nvCxnSpPr>
          <p:spPr>
            <a:xfrm>
              <a:off x="2717275" y="5589240"/>
              <a:ext cx="652809" cy="119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217" name="TextBox 9216">
              <a:extLst>
                <a:ext uri="{FF2B5EF4-FFF2-40B4-BE49-F238E27FC236}">
                  <a16:creationId xmlns:a16="http://schemas.microsoft.com/office/drawing/2014/main" id="{2D266936-89F2-4385-89F7-338F530E9714}"/>
                </a:ext>
              </a:extLst>
            </p:cNvPr>
            <p:cNvSpPr txBox="1"/>
            <p:nvPr/>
          </p:nvSpPr>
          <p:spPr>
            <a:xfrm>
              <a:off x="1571934" y="5777295"/>
              <a:ext cx="663426" cy="447210"/>
            </a:xfrm>
            <a:prstGeom prst="rect">
              <a:avLst/>
            </a:prstGeom>
            <a:noFill/>
          </p:spPr>
          <p:txBody>
            <a:bodyPr wrap="none" rtlCol="0">
              <a:spAutoFit/>
            </a:bodyPr>
            <a:lstStyle/>
            <a:p>
              <a:r>
                <a:rPr lang="en-US" dirty="0"/>
                <a:t> -20</a:t>
              </a:r>
            </a:p>
          </p:txBody>
        </p:sp>
        <p:sp>
          <p:nvSpPr>
            <p:cNvPr id="38" name="TextBox 37">
              <a:extLst>
                <a:ext uri="{FF2B5EF4-FFF2-40B4-BE49-F238E27FC236}">
                  <a16:creationId xmlns:a16="http://schemas.microsoft.com/office/drawing/2014/main" id="{6879CFBB-652D-44D2-9B5E-F5ACBF772D6F}"/>
                </a:ext>
              </a:extLst>
            </p:cNvPr>
            <p:cNvSpPr txBox="1"/>
            <p:nvPr/>
          </p:nvSpPr>
          <p:spPr>
            <a:xfrm>
              <a:off x="1619692" y="5034704"/>
              <a:ext cx="590361" cy="447210"/>
            </a:xfrm>
            <a:prstGeom prst="rect">
              <a:avLst/>
            </a:prstGeom>
            <a:noFill/>
          </p:spPr>
          <p:txBody>
            <a:bodyPr wrap="none" rtlCol="0">
              <a:spAutoFit/>
            </a:bodyPr>
            <a:lstStyle/>
            <a:p>
              <a:r>
                <a:rPr lang="en-US" dirty="0"/>
                <a:t>-20</a:t>
              </a:r>
            </a:p>
          </p:txBody>
        </p:sp>
        <p:sp>
          <p:nvSpPr>
            <p:cNvPr id="39" name="TextBox 38">
              <a:extLst>
                <a:ext uri="{FF2B5EF4-FFF2-40B4-BE49-F238E27FC236}">
                  <a16:creationId xmlns:a16="http://schemas.microsoft.com/office/drawing/2014/main" id="{1C3C9A0B-F97D-4C29-9551-7E7DC596D5E8}"/>
                </a:ext>
              </a:extLst>
            </p:cNvPr>
            <p:cNvSpPr txBox="1"/>
            <p:nvPr/>
          </p:nvSpPr>
          <p:spPr>
            <a:xfrm>
              <a:off x="2357600" y="4901979"/>
              <a:ext cx="502683" cy="447210"/>
            </a:xfrm>
            <a:prstGeom prst="rect">
              <a:avLst/>
            </a:prstGeom>
            <a:noFill/>
          </p:spPr>
          <p:txBody>
            <a:bodyPr wrap="none" rtlCol="0">
              <a:spAutoFit/>
            </a:bodyPr>
            <a:lstStyle/>
            <a:p>
              <a:r>
                <a:rPr lang="en-US" dirty="0"/>
                <a:t>10</a:t>
              </a:r>
            </a:p>
          </p:txBody>
        </p:sp>
      </p:grpSp>
      <mc:AlternateContent xmlns:mc="http://schemas.openxmlformats.org/markup-compatibility/2006" xmlns:a14="http://schemas.microsoft.com/office/drawing/2010/main">
        <mc:Choice Requires="a14">
          <p:graphicFrame>
            <p:nvGraphicFramePr>
              <p:cNvPr id="6" name="Table 8">
                <a:extLst>
                  <a:ext uri="{FF2B5EF4-FFF2-40B4-BE49-F238E27FC236}">
                    <a16:creationId xmlns:a16="http://schemas.microsoft.com/office/drawing/2014/main" id="{03FD41D7-1DAF-4118-B209-6F8559AB29F4}"/>
                  </a:ext>
                </a:extLst>
              </p:cNvPr>
              <p:cNvGraphicFramePr>
                <a:graphicFrameLocks noGrp="1"/>
              </p:cNvGraphicFramePr>
              <p:nvPr>
                <p:extLst>
                  <p:ext uri="{D42A27DB-BD31-4B8C-83A1-F6EECF244321}">
                    <p14:modId xmlns:p14="http://schemas.microsoft.com/office/powerpoint/2010/main" val="231577397"/>
                  </p:ext>
                </p:extLst>
              </p:nvPr>
            </p:nvGraphicFramePr>
            <p:xfrm>
              <a:off x="4472749" y="4646571"/>
              <a:ext cx="4370106" cy="1828800"/>
            </p:xfrm>
            <a:graphic>
              <a:graphicData uri="http://schemas.openxmlformats.org/drawingml/2006/table">
                <a:tbl>
                  <a:tblPr firstRow="1" bandRow="1">
                    <a:tableStyleId>{5C22544A-7EE6-4342-B048-85BDC9FD1C3A}</a:tableStyleId>
                  </a:tblPr>
                  <a:tblGrid>
                    <a:gridCol w="1456702">
                      <a:extLst>
                        <a:ext uri="{9D8B030D-6E8A-4147-A177-3AD203B41FA5}">
                          <a16:colId xmlns:a16="http://schemas.microsoft.com/office/drawing/2014/main" val="3971967836"/>
                        </a:ext>
                      </a:extLst>
                    </a:gridCol>
                    <a:gridCol w="1456702">
                      <a:extLst>
                        <a:ext uri="{9D8B030D-6E8A-4147-A177-3AD203B41FA5}">
                          <a16:colId xmlns:a16="http://schemas.microsoft.com/office/drawing/2014/main" val="318142137"/>
                        </a:ext>
                      </a:extLst>
                    </a:gridCol>
                    <a:gridCol w="1456702">
                      <a:extLst>
                        <a:ext uri="{9D8B030D-6E8A-4147-A177-3AD203B41FA5}">
                          <a16:colId xmlns:a16="http://schemas.microsoft.com/office/drawing/2014/main" val="793757315"/>
                        </a:ext>
                      </a:extLst>
                    </a:gridCol>
                  </a:tblGrid>
                  <a:tr h="365139">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𝟐</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𝒉</m:t>
                                    </m:r>
                                  </m:e>
                                  <m:sub>
                                    <m:r>
                                      <a:rPr lang="en-US" i="1" smtClean="0">
                                        <a:latin typeface="Cambria Math" panose="02040503050406030204" pitchFamily="18" charset="0"/>
                                        <a:ea typeface="Cambria Math" panose="02040503050406030204" pitchFamily="18" charset="0"/>
                                      </a:rPr>
                                      <m:t>𝜽</m:t>
                                    </m:r>
                                  </m:sub>
                                </m:sSub>
                                <m:r>
                                  <a:rPr lang="en-US" b="1" i="1" smtClean="0">
                                    <a:latin typeface="Cambria Math" panose="02040503050406030204" pitchFamily="18" charset="0"/>
                                  </a:rPr>
                                  <m:t>(</m:t>
                                </m:r>
                                <m:r>
                                  <a:rPr lang="en-US" b="1" i="1" smtClean="0">
                                    <a:latin typeface="Cambria Math" panose="02040503050406030204" pitchFamily="18" charset="0"/>
                                  </a:rPr>
                                  <m:t>𝒙</m:t>
                                </m:r>
                                <m:r>
                                  <a:rPr lang="en-US" b="1" i="1" smtClean="0">
                                    <a:latin typeface="Cambria Math" panose="02040503050406030204" pitchFamily="18" charset="0"/>
                                  </a:rPr>
                                  <m:t>)</m:t>
                                </m:r>
                              </m:oMath>
                            </m:oMathPara>
                          </a14:m>
                          <a:endParaRPr lang="en-US" dirty="0"/>
                        </a:p>
                      </a:txBody>
                      <a:tcPr>
                        <a:solidFill>
                          <a:schemeClr val="accent1"/>
                        </a:solidFill>
                      </a:tcPr>
                    </a:tc>
                    <a:extLst>
                      <a:ext uri="{0D108BD9-81ED-4DB2-BD59-A6C34878D82A}">
                        <a16:rowId xmlns:a16="http://schemas.microsoft.com/office/drawing/2014/main" val="3170991233"/>
                      </a:ext>
                    </a:extLst>
                  </a:tr>
                  <a:tr h="365139">
                    <a:tc>
                      <a:txBody>
                        <a:bodyPr/>
                        <a:lstStyle/>
                        <a:p>
                          <a:pPr algn="ctr"/>
                          <a:r>
                            <a:rPr lang="en-US" dirty="0"/>
                            <a:t>0</a:t>
                          </a:r>
                        </a:p>
                      </a:txBody>
                      <a:tcPr/>
                    </a:tc>
                    <a:tc>
                      <a:txBody>
                        <a:bodyPr/>
                        <a:lstStyle/>
                        <a:p>
                          <a:pPr algn="ctr"/>
                          <a:r>
                            <a:rPr lang="en-US" dirty="0"/>
                            <a:t>0</a:t>
                          </a:r>
                        </a:p>
                      </a:txBody>
                      <a:tcPr/>
                    </a:tc>
                    <a:tc>
                      <a:txBody>
                        <a:bodyPr/>
                        <a:lstStyle/>
                        <a:p>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a14:m>
                          <a:r>
                            <a:rPr lang="en-US" dirty="0"/>
                            <a:t> 1</a:t>
                          </a:r>
                        </a:p>
                      </a:txBody>
                      <a:tcPr>
                        <a:solidFill>
                          <a:schemeClr val="accent1"/>
                        </a:solidFill>
                      </a:tcPr>
                    </a:tc>
                    <a:extLst>
                      <a:ext uri="{0D108BD9-81ED-4DB2-BD59-A6C34878D82A}">
                        <a16:rowId xmlns:a16="http://schemas.microsoft.com/office/drawing/2014/main" val="2811885442"/>
                      </a:ext>
                    </a:extLst>
                  </a:tr>
                  <a:tr h="365139">
                    <a:tc>
                      <a:txBody>
                        <a:bodyPr/>
                        <a:lstStyle/>
                        <a:p>
                          <a:pPr algn="ctr"/>
                          <a:r>
                            <a:rPr lang="en-US" dirty="0"/>
                            <a:t>0</a:t>
                          </a:r>
                        </a:p>
                      </a:txBody>
                      <a:tcPr/>
                    </a:tc>
                    <a:tc>
                      <a:txBody>
                        <a:bodyPr/>
                        <a:lstStyle/>
                        <a:p>
                          <a:pPr algn="ctr"/>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ea typeface="Cambria Math" panose="02040503050406030204" pitchFamily="18" charset="0"/>
                                  </a:rPr>
                                  <m:t>≅0</m:t>
                                </m:r>
                              </m:oMath>
                            </m:oMathPara>
                          </a14:m>
                          <a:endParaRPr lang="en-US" dirty="0"/>
                        </a:p>
                      </a:txBody>
                      <a:tcPr>
                        <a:solidFill>
                          <a:schemeClr val="accent1"/>
                        </a:solidFill>
                      </a:tcPr>
                    </a:tc>
                    <a:extLst>
                      <a:ext uri="{0D108BD9-81ED-4DB2-BD59-A6C34878D82A}">
                        <a16:rowId xmlns:a16="http://schemas.microsoft.com/office/drawing/2014/main" val="495569785"/>
                      </a:ext>
                    </a:extLst>
                  </a:tr>
                  <a:tr h="365139">
                    <a:tc>
                      <a:txBody>
                        <a:bodyPr/>
                        <a:lstStyle/>
                        <a:p>
                          <a:pPr algn="ctr"/>
                          <a:r>
                            <a:rPr lang="en-US" dirty="0"/>
                            <a:t>1</a:t>
                          </a:r>
                        </a:p>
                      </a:txBody>
                      <a:tcPr/>
                    </a:tc>
                    <a:tc>
                      <a:txBody>
                        <a:bodyPr/>
                        <a:lstStyle/>
                        <a:p>
                          <a:pPr algn="ctr"/>
                          <a:r>
                            <a:rPr lang="en-US" dirty="0"/>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r>
                                  <a:rPr lang="en-US" b="0" i="1" smtClean="0">
                                    <a:latin typeface="Cambria Math" panose="02040503050406030204" pitchFamily="18" charset="0"/>
                                    <a:ea typeface="Cambria Math" panose="02040503050406030204" pitchFamily="18" charset="0"/>
                                  </a:rPr>
                                  <m:t>≅0</m:t>
                                </m:r>
                              </m:oMath>
                            </m:oMathPara>
                          </a14:m>
                          <a:endParaRPr lang="en-US" dirty="0"/>
                        </a:p>
                      </a:txBody>
                      <a:tcPr>
                        <a:solidFill>
                          <a:schemeClr val="accent1"/>
                        </a:solidFill>
                      </a:tcPr>
                    </a:tc>
                    <a:extLst>
                      <a:ext uri="{0D108BD9-81ED-4DB2-BD59-A6C34878D82A}">
                        <a16:rowId xmlns:a16="http://schemas.microsoft.com/office/drawing/2014/main" val="2041559704"/>
                      </a:ext>
                    </a:extLst>
                  </a:tr>
                  <a:tr h="365139">
                    <a:tc>
                      <a:txBody>
                        <a:bodyPr/>
                        <a:lstStyle/>
                        <a:p>
                          <a:pPr algn="ctr"/>
                          <a:r>
                            <a:rPr lang="en-US" dirty="0"/>
                            <a:t>1</a:t>
                          </a:r>
                        </a:p>
                      </a:txBody>
                      <a:tcPr/>
                    </a:tc>
                    <a:tc>
                      <a:txBody>
                        <a:bodyPr/>
                        <a:lstStyle/>
                        <a:p>
                          <a:pPr algn="ctr"/>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−30</m:t>
                                    </m:r>
                                  </m:e>
                                </m:d>
                                <m:r>
                                  <a:rPr lang="en-US" b="0" i="1" smtClean="0">
                                    <a:latin typeface="Cambria Math" panose="02040503050406030204" pitchFamily="18" charset="0"/>
                                    <a:ea typeface="Cambria Math" panose="02040503050406030204" pitchFamily="18" charset="0"/>
                                  </a:rPr>
                                  <m:t>≅0</m:t>
                                </m:r>
                              </m:oMath>
                            </m:oMathPara>
                          </a14:m>
                          <a:endParaRPr lang="en-US" dirty="0"/>
                        </a:p>
                      </a:txBody>
                      <a:tcPr>
                        <a:solidFill>
                          <a:schemeClr val="accent1"/>
                        </a:solidFill>
                      </a:tcPr>
                    </a:tc>
                    <a:extLst>
                      <a:ext uri="{0D108BD9-81ED-4DB2-BD59-A6C34878D82A}">
                        <a16:rowId xmlns:a16="http://schemas.microsoft.com/office/drawing/2014/main" val="2769572223"/>
                      </a:ext>
                    </a:extLst>
                  </a:tr>
                </a:tbl>
              </a:graphicData>
            </a:graphic>
          </p:graphicFrame>
        </mc:Choice>
        <mc:Fallback xmlns="">
          <p:graphicFrame>
            <p:nvGraphicFramePr>
              <p:cNvPr id="6" name="Table 8">
                <a:extLst>
                  <a:ext uri="{FF2B5EF4-FFF2-40B4-BE49-F238E27FC236}">
                    <a16:creationId xmlns:a16="http://schemas.microsoft.com/office/drawing/2014/main" id="{03FD41D7-1DAF-4118-B209-6F8559AB29F4}"/>
                  </a:ext>
                </a:extLst>
              </p:cNvPr>
              <p:cNvGraphicFramePr>
                <a:graphicFrameLocks noGrp="1"/>
              </p:cNvGraphicFramePr>
              <p:nvPr>
                <p:extLst>
                  <p:ext uri="{D42A27DB-BD31-4B8C-83A1-F6EECF244321}">
                    <p14:modId xmlns:p14="http://schemas.microsoft.com/office/powerpoint/2010/main" val="231577397"/>
                  </p:ext>
                </p:extLst>
              </p:nvPr>
            </p:nvGraphicFramePr>
            <p:xfrm>
              <a:off x="4472749" y="4646571"/>
              <a:ext cx="4370106" cy="1828800"/>
            </p:xfrm>
            <a:graphic>
              <a:graphicData uri="http://schemas.openxmlformats.org/drawingml/2006/table">
                <a:tbl>
                  <a:tblPr firstRow="1" bandRow="1">
                    <a:tableStyleId>{5C22544A-7EE6-4342-B048-85BDC9FD1C3A}</a:tableStyleId>
                  </a:tblPr>
                  <a:tblGrid>
                    <a:gridCol w="1456702">
                      <a:extLst>
                        <a:ext uri="{9D8B030D-6E8A-4147-A177-3AD203B41FA5}">
                          <a16:colId xmlns:a16="http://schemas.microsoft.com/office/drawing/2014/main" val="3971967836"/>
                        </a:ext>
                      </a:extLst>
                    </a:gridCol>
                    <a:gridCol w="1456702">
                      <a:extLst>
                        <a:ext uri="{9D8B030D-6E8A-4147-A177-3AD203B41FA5}">
                          <a16:colId xmlns:a16="http://schemas.microsoft.com/office/drawing/2014/main" val="318142137"/>
                        </a:ext>
                      </a:extLst>
                    </a:gridCol>
                    <a:gridCol w="1456702">
                      <a:extLst>
                        <a:ext uri="{9D8B030D-6E8A-4147-A177-3AD203B41FA5}">
                          <a16:colId xmlns:a16="http://schemas.microsoft.com/office/drawing/2014/main" val="793757315"/>
                        </a:ext>
                      </a:extLst>
                    </a:gridCol>
                  </a:tblGrid>
                  <a:tr h="365760">
                    <a:tc>
                      <a:txBody>
                        <a:bodyPr/>
                        <a:lstStyle/>
                        <a:p>
                          <a:endParaRPr lang="en-US"/>
                        </a:p>
                      </a:txBody>
                      <a:tcPr>
                        <a:blipFill>
                          <a:blip r:embed="rId7"/>
                          <a:stretch>
                            <a:fillRect l="-418" t="-1667" r="-202092" b="-426667"/>
                          </a:stretch>
                        </a:blipFill>
                      </a:tcPr>
                    </a:tc>
                    <a:tc>
                      <a:txBody>
                        <a:bodyPr/>
                        <a:lstStyle/>
                        <a:p>
                          <a:endParaRPr lang="en-US"/>
                        </a:p>
                      </a:txBody>
                      <a:tcPr>
                        <a:blipFill>
                          <a:blip r:embed="rId7"/>
                          <a:stretch>
                            <a:fillRect l="-100000" t="-1667" r="-101250" b="-426667"/>
                          </a:stretch>
                        </a:blipFill>
                      </a:tcPr>
                    </a:tc>
                    <a:tc>
                      <a:txBody>
                        <a:bodyPr/>
                        <a:lstStyle/>
                        <a:p>
                          <a:endParaRPr lang="en-US"/>
                        </a:p>
                      </a:txBody>
                      <a:tcPr>
                        <a:blipFill>
                          <a:blip r:embed="rId7"/>
                          <a:stretch>
                            <a:fillRect l="-200837" t="-1667" r="-1674" b="-426667"/>
                          </a:stretch>
                        </a:blipFill>
                      </a:tcPr>
                    </a:tc>
                    <a:extLst>
                      <a:ext uri="{0D108BD9-81ED-4DB2-BD59-A6C34878D82A}">
                        <a16:rowId xmlns:a16="http://schemas.microsoft.com/office/drawing/2014/main" val="3170991233"/>
                      </a:ext>
                    </a:extLst>
                  </a:tr>
                  <a:tr h="365760">
                    <a:tc>
                      <a:txBody>
                        <a:bodyPr/>
                        <a:lstStyle/>
                        <a:p>
                          <a:pPr algn="ctr"/>
                          <a:r>
                            <a:rPr lang="en-US" dirty="0"/>
                            <a:t>0</a:t>
                          </a:r>
                        </a:p>
                      </a:txBody>
                      <a:tcPr/>
                    </a:tc>
                    <a:tc>
                      <a:txBody>
                        <a:bodyPr/>
                        <a:lstStyle/>
                        <a:p>
                          <a:pPr algn="ctr"/>
                          <a:r>
                            <a:rPr lang="en-US" dirty="0"/>
                            <a:t>0</a:t>
                          </a:r>
                        </a:p>
                      </a:txBody>
                      <a:tcPr/>
                    </a:tc>
                    <a:tc>
                      <a:txBody>
                        <a:bodyPr/>
                        <a:lstStyle/>
                        <a:p>
                          <a:endParaRPr lang="en-US"/>
                        </a:p>
                      </a:txBody>
                      <a:tcPr>
                        <a:blipFill>
                          <a:blip r:embed="rId7"/>
                          <a:stretch>
                            <a:fillRect l="-200837" t="-101667" r="-1674" b="-326667"/>
                          </a:stretch>
                        </a:blipFill>
                      </a:tcPr>
                    </a:tc>
                    <a:extLst>
                      <a:ext uri="{0D108BD9-81ED-4DB2-BD59-A6C34878D82A}">
                        <a16:rowId xmlns:a16="http://schemas.microsoft.com/office/drawing/2014/main" val="2811885442"/>
                      </a:ext>
                    </a:extLst>
                  </a:tr>
                  <a:tr h="365760">
                    <a:tc>
                      <a:txBody>
                        <a:bodyPr/>
                        <a:lstStyle/>
                        <a:p>
                          <a:pPr algn="ctr"/>
                          <a:r>
                            <a:rPr lang="en-US" dirty="0"/>
                            <a:t>0</a:t>
                          </a:r>
                        </a:p>
                      </a:txBody>
                      <a:tcPr/>
                    </a:tc>
                    <a:tc>
                      <a:txBody>
                        <a:bodyPr/>
                        <a:lstStyle/>
                        <a:p>
                          <a:pPr algn="ctr"/>
                          <a:r>
                            <a:rPr lang="en-US" dirty="0"/>
                            <a:t>1</a:t>
                          </a:r>
                        </a:p>
                      </a:txBody>
                      <a:tcPr/>
                    </a:tc>
                    <a:tc>
                      <a:txBody>
                        <a:bodyPr/>
                        <a:lstStyle/>
                        <a:p>
                          <a:endParaRPr lang="en-US"/>
                        </a:p>
                      </a:txBody>
                      <a:tcPr>
                        <a:blipFill>
                          <a:blip r:embed="rId7"/>
                          <a:stretch>
                            <a:fillRect l="-200837" t="-198361" r="-1674" b="-221311"/>
                          </a:stretch>
                        </a:blipFill>
                      </a:tcPr>
                    </a:tc>
                    <a:extLst>
                      <a:ext uri="{0D108BD9-81ED-4DB2-BD59-A6C34878D82A}">
                        <a16:rowId xmlns:a16="http://schemas.microsoft.com/office/drawing/2014/main" val="495569785"/>
                      </a:ext>
                    </a:extLst>
                  </a:tr>
                  <a:tr h="365760">
                    <a:tc>
                      <a:txBody>
                        <a:bodyPr/>
                        <a:lstStyle/>
                        <a:p>
                          <a:pPr algn="ctr"/>
                          <a:r>
                            <a:rPr lang="en-US" dirty="0"/>
                            <a:t>1</a:t>
                          </a:r>
                        </a:p>
                      </a:txBody>
                      <a:tcPr/>
                    </a:tc>
                    <a:tc>
                      <a:txBody>
                        <a:bodyPr/>
                        <a:lstStyle/>
                        <a:p>
                          <a:pPr algn="ctr"/>
                          <a:r>
                            <a:rPr lang="en-US" dirty="0"/>
                            <a:t>0</a:t>
                          </a:r>
                        </a:p>
                      </a:txBody>
                      <a:tcPr/>
                    </a:tc>
                    <a:tc>
                      <a:txBody>
                        <a:bodyPr/>
                        <a:lstStyle/>
                        <a:p>
                          <a:endParaRPr lang="en-US"/>
                        </a:p>
                      </a:txBody>
                      <a:tcPr>
                        <a:blipFill>
                          <a:blip r:embed="rId7"/>
                          <a:stretch>
                            <a:fillRect l="-200837" t="-303333" r="-1674" b="-125000"/>
                          </a:stretch>
                        </a:blipFill>
                      </a:tcPr>
                    </a:tc>
                    <a:extLst>
                      <a:ext uri="{0D108BD9-81ED-4DB2-BD59-A6C34878D82A}">
                        <a16:rowId xmlns:a16="http://schemas.microsoft.com/office/drawing/2014/main" val="2041559704"/>
                      </a:ext>
                    </a:extLst>
                  </a:tr>
                  <a:tr h="365760">
                    <a:tc>
                      <a:txBody>
                        <a:bodyPr/>
                        <a:lstStyle/>
                        <a:p>
                          <a:pPr algn="ctr"/>
                          <a:r>
                            <a:rPr lang="en-US" dirty="0"/>
                            <a:t>1</a:t>
                          </a:r>
                        </a:p>
                      </a:txBody>
                      <a:tcPr/>
                    </a:tc>
                    <a:tc>
                      <a:txBody>
                        <a:bodyPr/>
                        <a:lstStyle/>
                        <a:p>
                          <a:pPr algn="ctr"/>
                          <a:r>
                            <a:rPr lang="en-US" dirty="0"/>
                            <a:t>1</a:t>
                          </a:r>
                        </a:p>
                      </a:txBody>
                      <a:tcPr/>
                    </a:tc>
                    <a:tc>
                      <a:txBody>
                        <a:bodyPr/>
                        <a:lstStyle/>
                        <a:p>
                          <a:endParaRPr lang="en-US"/>
                        </a:p>
                      </a:txBody>
                      <a:tcPr>
                        <a:blipFill>
                          <a:blip r:embed="rId7"/>
                          <a:stretch>
                            <a:fillRect l="-200837" t="-403333" r="-1674" b="-25000"/>
                          </a:stretch>
                        </a:blipFill>
                      </a:tcPr>
                    </a:tc>
                    <a:extLst>
                      <a:ext uri="{0D108BD9-81ED-4DB2-BD59-A6C34878D82A}">
                        <a16:rowId xmlns:a16="http://schemas.microsoft.com/office/drawing/2014/main" val="2769572223"/>
                      </a:ext>
                    </a:extLst>
                  </a:tr>
                </a:tbl>
              </a:graphicData>
            </a:graphic>
          </p:graphicFrame>
        </mc:Fallback>
      </mc:AlternateContent>
      <p:pic>
        <p:nvPicPr>
          <p:cNvPr id="28" name="Picture 27">
            <a:extLst>
              <a:ext uri="{FF2B5EF4-FFF2-40B4-BE49-F238E27FC236}">
                <a16:creationId xmlns:a16="http://schemas.microsoft.com/office/drawing/2014/main" id="{79DF93EF-9BCB-4947-BC4F-937BBA91C8A5}"/>
              </a:ext>
            </a:extLst>
          </p:cNvPr>
          <p:cNvPicPr>
            <a:picLocks noChangeAspect="1"/>
          </p:cNvPicPr>
          <p:nvPr/>
        </p:nvPicPr>
        <p:blipFill>
          <a:blip r:embed="rId8"/>
          <a:stretch>
            <a:fillRect/>
          </a:stretch>
        </p:blipFill>
        <p:spPr>
          <a:xfrm>
            <a:off x="4635689" y="1311182"/>
            <a:ext cx="4044226" cy="3035823"/>
          </a:xfrm>
          <a:prstGeom prst="rect">
            <a:avLst/>
          </a:prstGeom>
        </p:spPr>
      </p:pic>
      <p:sp>
        <p:nvSpPr>
          <p:cNvPr id="3" name="TextBox 4">
            <a:extLst>
              <a:ext uri="{FF2B5EF4-FFF2-40B4-BE49-F238E27FC236}">
                <a16:creationId xmlns:a16="http://schemas.microsoft.com/office/drawing/2014/main" id="{1D9B2F06-E0C9-6299-FD81-79F3258EEA5A}"/>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67085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8025" y="4548153"/>
            <a:ext cx="564413" cy="348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A112603-1C6F-4D41-83C5-429930160871}"/>
              </a:ext>
            </a:extLst>
          </p:cNvPr>
          <p:cNvPicPr>
            <a:picLocks noChangeAspect="1"/>
          </p:cNvPicPr>
          <p:nvPr/>
        </p:nvPicPr>
        <p:blipFill>
          <a:blip r:embed="rId3"/>
          <a:stretch>
            <a:fillRect/>
          </a:stretch>
        </p:blipFill>
        <p:spPr>
          <a:xfrm>
            <a:off x="4591724" y="800670"/>
            <a:ext cx="4431910" cy="3326840"/>
          </a:xfrm>
          <a:prstGeom prst="rect">
            <a:avLst/>
          </a:prstGeom>
        </p:spPr>
      </p:pic>
      <p:sp>
        <p:nvSpPr>
          <p:cNvPr id="29" name="TextBox 28">
            <a:extLst>
              <a:ext uri="{FF2B5EF4-FFF2-40B4-BE49-F238E27FC236}">
                <a16:creationId xmlns:a16="http://schemas.microsoft.com/office/drawing/2014/main" id="{7EA03B26-7DFF-48B5-9950-9A1FFEF5A562}"/>
              </a:ext>
            </a:extLst>
          </p:cNvPr>
          <p:cNvSpPr txBox="1"/>
          <p:nvPr/>
        </p:nvSpPr>
        <p:spPr>
          <a:xfrm>
            <a:off x="417919" y="1089435"/>
            <a:ext cx="842493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What if we have a problem like this?</a:t>
            </a:r>
          </a:p>
          <a:p>
            <a:pPr marL="285750" indent="-285750">
              <a:buFont typeface="Arial" panose="020B0604020202020204" pitchFamily="34" charset="0"/>
              <a:buChar char="•"/>
            </a:pPr>
            <a:r>
              <a:rPr lang="en-US" dirty="0"/>
              <a:t>This case is not linearly separable</a:t>
            </a:r>
          </a:p>
          <a:p>
            <a:pPr marL="285750" indent="-285750">
              <a:buFont typeface="Arial" panose="020B0604020202020204" pitchFamily="34" charset="0"/>
              <a:buChar char="•"/>
            </a:pPr>
            <a:r>
              <a:rPr lang="en-US" dirty="0"/>
              <a:t>Let’s use a Neural Network </a:t>
            </a:r>
          </a:p>
          <a:p>
            <a:pPr marL="285750" indent="-285750">
              <a:buFont typeface="Arial" panose="020B0604020202020204" pitchFamily="34" charset="0"/>
              <a:buChar char="•"/>
            </a:pPr>
            <a:r>
              <a:rPr lang="en-US" dirty="0"/>
              <a:t>We have seen that:</a:t>
            </a:r>
          </a:p>
        </p:txBody>
      </p:sp>
      <p:sp>
        <p:nvSpPr>
          <p:cNvPr id="9218" name="Rectangle 2"/>
          <p:cNvSpPr>
            <a:spLocks noGrp="1" noChangeArrowheads="1"/>
          </p:cNvSpPr>
          <p:nvPr>
            <p:ph type="title"/>
          </p:nvPr>
        </p:nvSpPr>
        <p:spPr/>
        <p:txBody>
          <a:bodyPr/>
          <a:lstStyle/>
          <a:p>
            <a:r>
              <a:rPr lang="en-GB" dirty="0"/>
              <a:t>Neural Networks – Examples</a:t>
            </a:r>
          </a:p>
        </p:txBody>
      </p:sp>
      <p:grpSp>
        <p:nvGrpSpPr>
          <p:cNvPr id="28" name="Group 27">
            <a:extLst>
              <a:ext uri="{FF2B5EF4-FFF2-40B4-BE49-F238E27FC236}">
                <a16:creationId xmlns:a16="http://schemas.microsoft.com/office/drawing/2014/main" id="{C24754BB-3A80-457B-9BE7-22D5249065ED}"/>
              </a:ext>
            </a:extLst>
          </p:cNvPr>
          <p:cNvGrpSpPr/>
          <p:nvPr/>
        </p:nvGrpSpPr>
        <p:grpSpPr>
          <a:xfrm>
            <a:off x="480803" y="2801124"/>
            <a:ext cx="1786942" cy="1200329"/>
            <a:chOff x="611560" y="3000616"/>
            <a:chExt cx="3446211" cy="2156576"/>
          </a:xfrm>
        </p:grpSpPr>
        <p:grpSp>
          <p:nvGrpSpPr>
            <p:cNvPr id="30" name="Group 29">
              <a:extLst>
                <a:ext uri="{FF2B5EF4-FFF2-40B4-BE49-F238E27FC236}">
                  <a16:creationId xmlns:a16="http://schemas.microsoft.com/office/drawing/2014/main" id="{14A0A5C6-9CFC-4DFC-AF60-DC431908ADE6}"/>
                </a:ext>
              </a:extLst>
            </p:cNvPr>
            <p:cNvGrpSpPr/>
            <p:nvPr/>
          </p:nvGrpSpPr>
          <p:grpSpPr>
            <a:xfrm>
              <a:off x="2890971" y="3569391"/>
              <a:ext cx="1166800" cy="1008112"/>
              <a:chOff x="6372200" y="1844824"/>
              <a:chExt cx="1972970" cy="1681181"/>
            </a:xfrm>
          </p:grpSpPr>
          <p:pic>
            <p:nvPicPr>
              <p:cNvPr id="47" name="Picture 46">
                <a:extLst>
                  <a:ext uri="{FF2B5EF4-FFF2-40B4-BE49-F238E27FC236}">
                    <a16:creationId xmlns:a16="http://schemas.microsoft.com/office/drawing/2014/main" id="{679873D1-D6DD-4F9C-995F-B206A77D9F8B}"/>
                  </a:ext>
                </a:extLst>
              </p:cNvPr>
              <p:cNvPicPr>
                <a:picLocks noChangeAspect="1"/>
              </p:cNvPicPr>
              <p:nvPr/>
            </p:nvPicPr>
            <p:blipFill rotWithShape="1">
              <a:blip r:embed="rId4"/>
              <a:srcRect l="82428" t="29965" r="205" b="49675"/>
              <a:stretch/>
            </p:blipFill>
            <p:spPr>
              <a:xfrm>
                <a:off x="7085205" y="2753325"/>
                <a:ext cx="1259965" cy="772680"/>
              </a:xfrm>
              <a:prstGeom prst="rect">
                <a:avLst/>
              </a:prstGeom>
            </p:spPr>
          </p:pic>
          <p:sp>
            <p:nvSpPr>
              <p:cNvPr id="48" name="Rectangle 47">
                <a:extLst>
                  <a:ext uri="{FF2B5EF4-FFF2-40B4-BE49-F238E27FC236}">
                    <a16:creationId xmlns:a16="http://schemas.microsoft.com/office/drawing/2014/main" id="{4257D2E9-6484-43C1-B557-91115D160AA0}"/>
                  </a:ext>
                </a:extLst>
              </p:cNvPr>
              <p:cNvSpPr/>
              <p:nvPr/>
            </p:nvSpPr>
            <p:spPr>
              <a:xfrm>
                <a:off x="6372200" y="1844824"/>
                <a:ext cx="108012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a:extLst>
                <a:ext uri="{FF2B5EF4-FFF2-40B4-BE49-F238E27FC236}">
                  <a16:creationId xmlns:a16="http://schemas.microsoft.com/office/drawing/2014/main" id="{7407C398-BBB1-4FAD-AA8A-84E118519B72}"/>
                </a:ext>
              </a:extLst>
            </p:cNvPr>
            <p:cNvSpPr/>
            <p:nvPr/>
          </p:nvSpPr>
          <p:spPr>
            <a:xfrm>
              <a:off x="611560" y="3613794"/>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DC74F79-70F8-4B87-8236-60237AD47D16}"/>
                </a:ext>
              </a:extLst>
            </p:cNvPr>
            <p:cNvSpPr/>
            <p:nvPr/>
          </p:nvSpPr>
          <p:spPr>
            <a:xfrm>
              <a:off x="611560" y="443711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ADC9EAB-5D1E-4982-AD2C-A885C4A5D4EF}"/>
                    </a:ext>
                  </a:extLst>
                </p:cNvPr>
                <p:cNvSpPr txBox="1"/>
                <p:nvPr/>
              </p:nvSpPr>
              <p:spPr>
                <a:xfrm>
                  <a:off x="759022" y="3720696"/>
                  <a:ext cx="4719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33" name="TextBox 32">
                  <a:extLst>
                    <a:ext uri="{FF2B5EF4-FFF2-40B4-BE49-F238E27FC236}">
                      <a16:creationId xmlns:a16="http://schemas.microsoft.com/office/drawing/2014/main" id="{8ADC9EAB-5D1E-4982-AD2C-A885C4A5D4EF}"/>
                    </a:ext>
                  </a:extLst>
                </p:cNvPr>
                <p:cNvSpPr txBox="1">
                  <a:spLocks noRot="1" noChangeAspect="1" noMove="1" noResize="1" noEditPoints="1" noAdjustHandles="1" noChangeArrowheads="1" noChangeShapeType="1" noTextEdit="1"/>
                </p:cNvSpPr>
                <p:nvPr/>
              </p:nvSpPr>
              <p:spPr>
                <a:xfrm>
                  <a:off x="759022" y="3720696"/>
                  <a:ext cx="471988" cy="369332"/>
                </a:xfrm>
                <a:prstGeom prst="rect">
                  <a:avLst/>
                </a:prstGeom>
                <a:blipFill>
                  <a:blip r:embed="rId5"/>
                  <a:stretch>
                    <a:fillRect r="-46341" b="-7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9164422-E997-455A-AB55-E44C1E864BCD}"/>
                    </a:ext>
                  </a:extLst>
                </p:cNvPr>
                <p:cNvSpPr txBox="1"/>
                <p:nvPr/>
              </p:nvSpPr>
              <p:spPr>
                <a:xfrm>
                  <a:off x="735606" y="4574329"/>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34" name="TextBox 33">
                  <a:extLst>
                    <a:ext uri="{FF2B5EF4-FFF2-40B4-BE49-F238E27FC236}">
                      <a16:creationId xmlns:a16="http://schemas.microsoft.com/office/drawing/2014/main" id="{D9164422-E997-455A-AB55-E44C1E864BCD}"/>
                    </a:ext>
                  </a:extLst>
                </p:cNvPr>
                <p:cNvSpPr txBox="1">
                  <a:spLocks noRot="1" noChangeAspect="1" noMove="1" noResize="1" noEditPoints="1" noAdjustHandles="1" noChangeArrowheads="1" noChangeShapeType="1" noTextEdit="1"/>
                </p:cNvSpPr>
                <p:nvPr/>
              </p:nvSpPr>
              <p:spPr>
                <a:xfrm>
                  <a:off x="735606" y="4574329"/>
                  <a:ext cx="477310" cy="369332"/>
                </a:xfrm>
                <a:prstGeom prst="rect">
                  <a:avLst/>
                </a:prstGeom>
                <a:blipFill>
                  <a:blip r:embed="rId6"/>
                  <a:stretch>
                    <a:fillRect r="-48780" b="-79412"/>
                  </a:stretch>
                </a:blipFill>
              </p:spPr>
              <p:txBody>
                <a:bodyPr/>
                <a:lstStyle/>
                <a:p>
                  <a:r>
                    <a:rPr lang="en-US">
                      <a:noFill/>
                    </a:rPr>
                    <a:t> </a:t>
                  </a:r>
                </a:p>
              </p:txBody>
            </p:sp>
          </mc:Fallback>
        </mc:AlternateContent>
        <p:sp>
          <p:nvSpPr>
            <p:cNvPr id="35" name="Oval 34">
              <a:extLst>
                <a:ext uri="{FF2B5EF4-FFF2-40B4-BE49-F238E27FC236}">
                  <a16:creationId xmlns:a16="http://schemas.microsoft.com/office/drawing/2014/main" id="{0C1EB03C-037A-43B0-AA93-C6E9F91217CC}"/>
                </a:ext>
              </a:extLst>
            </p:cNvPr>
            <p:cNvSpPr/>
            <p:nvPr/>
          </p:nvSpPr>
          <p:spPr>
            <a:xfrm>
              <a:off x="1939749" y="3973834"/>
              <a:ext cx="720080" cy="720081"/>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04A030B7-BF23-4BA4-B6FC-8A29A0081135}"/>
                </a:ext>
              </a:extLst>
            </p:cNvPr>
            <p:cNvSpPr/>
            <p:nvPr/>
          </p:nvSpPr>
          <p:spPr>
            <a:xfrm>
              <a:off x="1939748" y="3000616"/>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Arrow Connector 36">
              <a:extLst>
                <a:ext uri="{FF2B5EF4-FFF2-40B4-BE49-F238E27FC236}">
                  <a16:creationId xmlns:a16="http://schemas.microsoft.com/office/drawing/2014/main" id="{05A1A5A5-4446-4887-9E21-638F131DFB54}"/>
                </a:ext>
              </a:extLst>
            </p:cNvPr>
            <p:cNvCxnSpPr>
              <a:stCxn id="31" idx="6"/>
              <a:endCxn id="35" idx="2"/>
            </p:cNvCxnSpPr>
            <p:nvPr/>
          </p:nvCxnSpPr>
          <p:spPr>
            <a:xfrm>
              <a:off x="1331640" y="3973834"/>
              <a:ext cx="608108" cy="360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4C5ED43-4A57-40C7-B5E6-199F454F7556}"/>
                </a:ext>
              </a:extLst>
            </p:cNvPr>
            <p:cNvCxnSpPr>
              <a:cxnSpLocks/>
              <a:stCxn id="32" idx="6"/>
              <a:endCxn id="35" idx="2"/>
            </p:cNvCxnSpPr>
            <p:nvPr/>
          </p:nvCxnSpPr>
          <p:spPr>
            <a:xfrm flipV="1">
              <a:off x="1331640" y="4333874"/>
              <a:ext cx="608108" cy="463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AA2FEFF-5F3B-4E66-934B-B6EFF28F1E2B}"/>
                </a:ext>
              </a:extLst>
            </p:cNvPr>
            <p:cNvCxnSpPr>
              <a:cxnSpLocks/>
              <a:stCxn id="36" idx="4"/>
              <a:endCxn id="35" idx="0"/>
            </p:cNvCxnSpPr>
            <p:nvPr/>
          </p:nvCxnSpPr>
          <p:spPr>
            <a:xfrm>
              <a:off x="2299788" y="3720696"/>
              <a:ext cx="0" cy="2531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F772207-97B1-4A48-8F6F-2A8131505B62}"/>
                    </a:ext>
                  </a:extLst>
                </p:cNvPr>
                <p:cNvSpPr txBox="1"/>
                <p:nvPr/>
              </p:nvSpPr>
              <p:spPr>
                <a:xfrm>
                  <a:off x="2110345" y="3174217"/>
                  <a:ext cx="3788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42" name="TextBox 41">
                  <a:extLst>
                    <a:ext uri="{FF2B5EF4-FFF2-40B4-BE49-F238E27FC236}">
                      <a16:creationId xmlns:a16="http://schemas.microsoft.com/office/drawing/2014/main" id="{0F772207-97B1-4A48-8F6F-2A8131505B62}"/>
                    </a:ext>
                  </a:extLst>
                </p:cNvPr>
                <p:cNvSpPr txBox="1">
                  <a:spLocks noRot="1" noChangeAspect="1" noMove="1" noResize="1" noEditPoints="1" noAdjustHandles="1" noChangeArrowheads="1" noChangeShapeType="1" noTextEdit="1"/>
                </p:cNvSpPr>
                <p:nvPr/>
              </p:nvSpPr>
              <p:spPr>
                <a:xfrm>
                  <a:off x="2110345" y="3174217"/>
                  <a:ext cx="378885" cy="369332"/>
                </a:xfrm>
                <a:prstGeom prst="rect">
                  <a:avLst/>
                </a:prstGeom>
                <a:blipFill>
                  <a:blip r:embed="rId7"/>
                  <a:stretch>
                    <a:fillRect r="-48485" b="-70588"/>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AE930E25-908B-4A71-9433-9944C42AE7A2}"/>
                </a:ext>
              </a:extLst>
            </p:cNvPr>
            <p:cNvCxnSpPr>
              <a:cxnSpLocks/>
              <a:stCxn id="35" idx="6"/>
              <a:endCxn id="47" idx="1"/>
            </p:cNvCxnSpPr>
            <p:nvPr/>
          </p:nvCxnSpPr>
          <p:spPr>
            <a:xfrm>
              <a:off x="2659828" y="4333874"/>
              <a:ext cx="652809" cy="119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B22C453-9372-4BF9-AE5B-9CFB9C3A2A1C}"/>
                </a:ext>
              </a:extLst>
            </p:cNvPr>
            <p:cNvSpPr txBox="1"/>
            <p:nvPr/>
          </p:nvSpPr>
          <p:spPr>
            <a:xfrm>
              <a:off x="1438116" y="4606279"/>
              <a:ext cx="575799" cy="369332"/>
            </a:xfrm>
            <a:prstGeom prst="rect">
              <a:avLst/>
            </a:prstGeom>
            <a:noFill/>
          </p:spPr>
          <p:txBody>
            <a:bodyPr wrap="none" rtlCol="0">
              <a:spAutoFit/>
            </a:bodyPr>
            <a:lstStyle/>
            <a:p>
              <a:r>
                <a:rPr lang="en-US" dirty="0"/>
                <a:t>+20</a:t>
              </a:r>
            </a:p>
          </p:txBody>
        </p:sp>
        <p:sp>
          <p:nvSpPr>
            <p:cNvPr id="45" name="TextBox 44">
              <a:extLst>
                <a:ext uri="{FF2B5EF4-FFF2-40B4-BE49-F238E27FC236}">
                  <a16:creationId xmlns:a16="http://schemas.microsoft.com/office/drawing/2014/main" id="{F130C1FF-676A-4306-9C2A-74C7292C1820}"/>
                </a:ext>
              </a:extLst>
            </p:cNvPr>
            <p:cNvSpPr txBox="1"/>
            <p:nvPr/>
          </p:nvSpPr>
          <p:spPr>
            <a:xfrm>
              <a:off x="1493302" y="3822533"/>
              <a:ext cx="850773" cy="663562"/>
            </a:xfrm>
            <a:prstGeom prst="rect">
              <a:avLst/>
            </a:prstGeom>
            <a:noFill/>
          </p:spPr>
          <p:txBody>
            <a:bodyPr wrap="none" rtlCol="0">
              <a:spAutoFit/>
            </a:bodyPr>
            <a:lstStyle/>
            <a:p>
              <a:r>
                <a:rPr lang="en-US" dirty="0"/>
                <a:t>20</a:t>
              </a:r>
            </a:p>
          </p:txBody>
        </p:sp>
        <p:sp>
          <p:nvSpPr>
            <p:cNvPr id="46" name="TextBox 45">
              <a:extLst>
                <a:ext uri="{FF2B5EF4-FFF2-40B4-BE49-F238E27FC236}">
                  <a16:creationId xmlns:a16="http://schemas.microsoft.com/office/drawing/2014/main" id="{46DA0BEF-5040-4C8C-B3D6-CEDB0EC8F88B}"/>
                </a:ext>
              </a:extLst>
            </p:cNvPr>
            <p:cNvSpPr txBox="1"/>
            <p:nvPr/>
          </p:nvSpPr>
          <p:spPr>
            <a:xfrm>
              <a:off x="2300152" y="3646613"/>
              <a:ext cx="518091" cy="369332"/>
            </a:xfrm>
            <a:prstGeom prst="rect">
              <a:avLst/>
            </a:prstGeom>
            <a:noFill/>
          </p:spPr>
          <p:txBody>
            <a:bodyPr wrap="none" rtlCol="0">
              <a:spAutoFit/>
            </a:bodyPr>
            <a:lstStyle/>
            <a:p>
              <a:r>
                <a:rPr lang="en-US" dirty="0"/>
                <a:t>-30</a:t>
              </a:r>
            </a:p>
          </p:txBody>
        </p:sp>
      </p:grpSp>
      <p:grpSp>
        <p:nvGrpSpPr>
          <p:cNvPr id="49" name="Group 48">
            <a:extLst>
              <a:ext uri="{FF2B5EF4-FFF2-40B4-BE49-F238E27FC236}">
                <a16:creationId xmlns:a16="http://schemas.microsoft.com/office/drawing/2014/main" id="{5D723222-490F-497E-864D-2A17EB820898}"/>
              </a:ext>
            </a:extLst>
          </p:cNvPr>
          <p:cNvGrpSpPr/>
          <p:nvPr/>
        </p:nvGrpSpPr>
        <p:grpSpPr>
          <a:xfrm>
            <a:off x="419694" y="4025101"/>
            <a:ext cx="2159721" cy="1342379"/>
            <a:chOff x="669007" y="4255982"/>
            <a:chExt cx="3446211" cy="2156576"/>
          </a:xfrm>
        </p:grpSpPr>
        <p:grpSp>
          <p:nvGrpSpPr>
            <p:cNvPr id="50" name="Group 49">
              <a:extLst>
                <a:ext uri="{FF2B5EF4-FFF2-40B4-BE49-F238E27FC236}">
                  <a16:creationId xmlns:a16="http://schemas.microsoft.com/office/drawing/2014/main" id="{0920FE32-1C3A-4FEA-BC2F-657CD0DFDED9}"/>
                </a:ext>
              </a:extLst>
            </p:cNvPr>
            <p:cNvGrpSpPr/>
            <p:nvPr/>
          </p:nvGrpSpPr>
          <p:grpSpPr>
            <a:xfrm>
              <a:off x="2948418" y="4824757"/>
              <a:ext cx="1166800" cy="1008112"/>
              <a:chOff x="6372200" y="1844824"/>
              <a:chExt cx="1972970" cy="1681181"/>
            </a:xfrm>
          </p:grpSpPr>
          <p:pic>
            <p:nvPicPr>
              <p:cNvPr id="65" name="Picture 64">
                <a:extLst>
                  <a:ext uri="{FF2B5EF4-FFF2-40B4-BE49-F238E27FC236}">
                    <a16:creationId xmlns:a16="http://schemas.microsoft.com/office/drawing/2014/main" id="{CDA5EF7C-FA48-4F69-A447-5C3E02132E32}"/>
                  </a:ext>
                </a:extLst>
              </p:cNvPr>
              <p:cNvPicPr>
                <a:picLocks noChangeAspect="1"/>
              </p:cNvPicPr>
              <p:nvPr/>
            </p:nvPicPr>
            <p:blipFill rotWithShape="1">
              <a:blip r:embed="rId4"/>
              <a:srcRect l="82428" t="29965" r="205" b="49675"/>
              <a:stretch/>
            </p:blipFill>
            <p:spPr>
              <a:xfrm>
                <a:off x="7085205" y="2753325"/>
                <a:ext cx="1259965" cy="772680"/>
              </a:xfrm>
              <a:prstGeom prst="rect">
                <a:avLst/>
              </a:prstGeom>
            </p:spPr>
          </p:pic>
          <p:sp>
            <p:nvSpPr>
              <p:cNvPr id="66" name="Rectangle 65">
                <a:extLst>
                  <a:ext uri="{FF2B5EF4-FFF2-40B4-BE49-F238E27FC236}">
                    <a16:creationId xmlns:a16="http://schemas.microsoft.com/office/drawing/2014/main" id="{0F0BDC37-708C-4BB9-B6F7-FFE797417559}"/>
                  </a:ext>
                </a:extLst>
              </p:cNvPr>
              <p:cNvSpPr/>
              <p:nvPr/>
            </p:nvSpPr>
            <p:spPr>
              <a:xfrm>
                <a:off x="6372200" y="1844824"/>
                <a:ext cx="108012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7110B05E-FEF3-4339-8141-EB33BDDAC1CB}"/>
                </a:ext>
              </a:extLst>
            </p:cNvPr>
            <p:cNvSpPr/>
            <p:nvPr/>
          </p:nvSpPr>
          <p:spPr>
            <a:xfrm>
              <a:off x="669007" y="486916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A266D60-FDDD-4629-8E69-76062C689043}"/>
                </a:ext>
              </a:extLst>
            </p:cNvPr>
            <p:cNvSpPr/>
            <p:nvPr/>
          </p:nvSpPr>
          <p:spPr>
            <a:xfrm>
              <a:off x="669007" y="5692478"/>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E319547-DBE6-42DB-BCAE-90162F7E4C89}"/>
                    </a:ext>
                  </a:extLst>
                </p:cNvPr>
                <p:cNvSpPr txBox="1"/>
                <p:nvPr/>
              </p:nvSpPr>
              <p:spPr>
                <a:xfrm>
                  <a:off x="816469" y="4976062"/>
                  <a:ext cx="4719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5" name="TextBox 4">
                  <a:extLst>
                    <a:ext uri="{FF2B5EF4-FFF2-40B4-BE49-F238E27FC236}">
                      <a16:creationId xmlns:a16="http://schemas.microsoft.com/office/drawing/2014/main" id="{6988C922-537F-43E9-A7FF-2266B19F7BE3}"/>
                    </a:ext>
                  </a:extLst>
                </p:cNvPr>
                <p:cNvSpPr txBox="1">
                  <a:spLocks noRot="1" noChangeAspect="1" noMove="1" noResize="1" noEditPoints="1" noAdjustHandles="1" noChangeArrowheads="1" noChangeShapeType="1" noTextEdit="1"/>
                </p:cNvSpPr>
                <p:nvPr/>
              </p:nvSpPr>
              <p:spPr>
                <a:xfrm>
                  <a:off x="816469" y="4976062"/>
                  <a:ext cx="471988" cy="369332"/>
                </a:xfrm>
                <a:prstGeom prst="rect">
                  <a:avLst/>
                </a:prstGeom>
                <a:blipFill>
                  <a:blip r:embed="rId8"/>
                  <a:stretch>
                    <a:fillRect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D1A048E9-D53C-4FB3-B58D-8BF2D991A0B5}"/>
                    </a:ext>
                  </a:extLst>
                </p:cNvPr>
                <p:cNvSpPr txBox="1"/>
                <p:nvPr/>
              </p:nvSpPr>
              <p:spPr>
                <a:xfrm>
                  <a:off x="793053" y="5829695"/>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1" name="TextBox 10">
                  <a:extLst>
                    <a:ext uri="{FF2B5EF4-FFF2-40B4-BE49-F238E27FC236}">
                      <a16:creationId xmlns:a16="http://schemas.microsoft.com/office/drawing/2014/main" id="{95BBE4EB-916F-408F-A0BB-78DF2884F9BE}"/>
                    </a:ext>
                  </a:extLst>
                </p:cNvPr>
                <p:cNvSpPr txBox="1">
                  <a:spLocks noRot="1" noChangeAspect="1" noMove="1" noResize="1" noEditPoints="1" noAdjustHandles="1" noChangeArrowheads="1" noChangeShapeType="1" noTextEdit="1"/>
                </p:cNvSpPr>
                <p:nvPr/>
              </p:nvSpPr>
              <p:spPr>
                <a:xfrm>
                  <a:off x="793053" y="5829695"/>
                  <a:ext cx="477310" cy="369332"/>
                </a:xfrm>
                <a:prstGeom prst="rect">
                  <a:avLst/>
                </a:prstGeom>
                <a:blipFill>
                  <a:blip r:embed="rId9"/>
                  <a:stretch>
                    <a:fillRect b="-22000"/>
                  </a:stretch>
                </a:blipFill>
              </p:spPr>
              <p:txBody>
                <a:bodyPr/>
                <a:lstStyle/>
                <a:p>
                  <a:r>
                    <a:rPr lang="en-US">
                      <a:noFill/>
                    </a:rPr>
                    <a:t> </a:t>
                  </a:r>
                </a:p>
              </p:txBody>
            </p:sp>
          </mc:Fallback>
        </mc:AlternateContent>
        <p:sp>
          <p:nvSpPr>
            <p:cNvPr id="55" name="Oval 54">
              <a:extLst>
                <a:ext uri="{FF2B5EF4-FFF2-40B4-BE49-F238E27FC236}">
                  <a16:creationId xmlns:a16="http://schemas.microsoft.com/office/drawing/2014/main" id="{3A3D1A8D-7967-49E2-AA36-48B68F12BA5C}"/>
                </a:ext>
              </a:extLst>
            </p:cNvPr>
            <p:cNvSpPr/>
            <p:nvPr/>
          </p:nvSpPr>
          <p:spPr>
            <a:xfrm>
              <a:off x="1997195" y="5229200"/>
              <a:ext cx="720080" cy="720080"/>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FBC0E33-DD88-4EAF-AF49-3CF6B724E786}"/>
                </a:ext>
              </a:extLst>
            </p:cNvPr>
            <p:cNvSpPr/>
            <p:nvPr/>
          </p:nvSpPr>
          <p:spPr>
            <a:xfrm>
              <a:off x="1997195" y="425598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Arrow Connector 56">
              <a:extLst>
                <a:ext uri="{FF2B5EF4-FFF2-40B4-BE49-F238E27FC236}">
                  <a16:creationId xmlns:a16="http://schemas.microsoft.com/office/drawing/2014/main" id="{452ED5EE-198F-4F36-B5C1-B4E41E5E6746}"/>
                </a:ext>
              </a:extLst>
            </p:cNvPr>
            <p:cNvCxnSpPr>
              <a:stCxn id="51" idx="6"/>
              <a:endCxn id="55" idx="2"/>
            </p:cNvCxnSpPr>
            <p:nvPr/>
          </p:nvCxnSpPr>
          <p:spPr>
            <a:xfrm>
              <a:off x="1389087" y="5229200"/>
              <a:ext cx="608108" cy="360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9C3DB6A-C014-4298-B927-516211130681}"/>
                </a:ext>
              </a:extLst>
            </p:cNvPr>
            <p:cNvCxnSpPr>
              <a:cxnSpLocks/>
              <a:stCxn id="52" idx="6"/>
              <a:endCxn id="55" idx="2"/>
            </p:cNvCxnSpPr>
            <p:nvPr/>
          </p:nvCxnSpPr>
          <p:spPr>
            <a:xfrm flipV="1">
              <a:off x="1389087" y="5589240"/>
              <a:ext cx="608108" cy="463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9E60ECC-74DD-4E13-AF06-9DE6810A4A46}"/>
                </a:ext>
              </a:extLst>
            </p:cNvPr>
            <p:cNvCxnSpPr>
              <a:cxnSpLocks/>
              <a:stCxn id="56" idx="4"/>
              <a:endCxn id="55" idx="0"/>
            </p:cNvCxnSpPr>
            <p:nvPr/>
          </p:nvCxnSpPr>
          <p:spPr>
            <a:xfrm>
              <a:off x="2357235" y="4976062"/>
              <a:ext cx="0" cy="2531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6C6515D-C012-4B81-821D-1E8BE56B03A9}"/>
                    </a:ext>
                  </a:extLst>
                </p:cNvPr>
                <p:cNvSpPr txBox="1"/>
                <p:nvPr/>
              </p:nvSpPr>
              <p:spPr>
                <a:xfrm>
                  <a:off x="2167792" y="4429583"/>
                  <a:ext cx="3788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23" name="TextBox 22">
                  <a:extLst>
                    <a:ext uri="{FF2B5EF4-FFF2-40B4-BE49-F238E27FC236}">
                      <a16:creationId xmlns:a16="http://schemas.microsoft.com/office/drawing/2014/main" id="{6EE569E7-4F0F-44A4-B566-95E54AEC028A}"/>
                    </a:ext>
                  </a:extLst>
                </p:cNvPr>
                <p:cNvSpPr txBox="1">
                  <a:spLocks noRot="1" noChangeAspect="1" noMove="1" noResize="1" noEditPoints="1" noAdjustHandles="1" noChangeArrowheads="1" noChangeShapeType="1" noTextEdit="1"/>
                </p:cNvSpPr>
                <p:nvPr/>
              </p:nvSpPr>
              <p:spPr>
                <a:xfrm>
                  <a:off x="2167792" y="4429583"/>
                  <a:ext cx="378885" cy="369332"/>
                </a:xfrm>
                <a:prstGeom prst="rect">
                  <a:avLst/>
                </a:prstGeom>
                <a:blipFill>
                  <a:blip r:embed="rId10"/>
                  <a:stretch>
                    <a:fillRect b="-16000"/>
                  </a:stretch>
                </a:blipFill>
              </p:spPr>
              <p:txBody>
                <a:bodyPr/>
                <a:lstStyle/>
                <a:p>
                  <a:r>
                    <a:rPr lang="en-US">
                      <a:noFill/>
                    </a:rPr>
                    <a:t> </a:t>
                  </a:r>
                </a:p>
              </p:txBody>
            </p:sp>
          </mc:Fallback>
        </mc:AlternateContent>
        <p:cxnSp>
          <p:nvCxnSpPr>
            <p:cNvPr id="61" name="Straight Arrow Connector 60">
              <a:extLst>
                <a:ext uri="{FF2B5EF4-FFF2-40B4-BE49-F238E27FC236}">
                  <a16:creationId xmlns:a16="http://schemas.microsoft.com/office/drawing/2014/main" id="{8DF428BB-F408-4C9E-8D56-2916F849E4D5}"/>
                </a:ext>
              </a:extLst>
            </p:cNvPr>
            <p:cNvCxnSpPr>
              <a:cxnSpLocks/>
              <a:stCxn id="55" idx="6"/>
              <a:endCxn id="65" idx="1"/>
            </p:cNvCxnSpPr>
            <p:nvPr/>
          </p:nvCxnSpPr>
          <p:spPr>
            <a:xfrm>
              <a:off x="2717275" y="5589240"/>
              <a:ext cx="652809" cy="119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267F59AB-A0EF-4412-BA42-9ADF1E2C591E}"/>
                </a:ext>
              </a:extLst>
            </p:cNvPr>
            <p:cNvSpPr txBox="1"/>
            <p:nvPr/>
          </p:nvSpPr>
          <p:spPr>
            <a:xfrm>
              <a:off x="1571934" y="5777295"/>
              <a:ext cx="575748" cy="447210"/>
            </a:xfrm>
            <a:prstGeom prst="rect">
              <a:avLst/>
            </a:prstGeom>
            <a:noFill/>
          </p:spPr>
          <p:txBody>
            <a:bodyPr wrap="none" rtlCol="0">
              <a:spAutoFit/>
            </a:bodyPr>
            <a:lstStyle/>
            <a:p>
              <a:r>
                <a:rPr lang="en-US" dirty="0"/>
                <a:t> 20</a:t>
              </a:r>
            </a:p>
          </p:txBody>
        </p:sp>
        <p:sp>
          <p:nvSpPr>
            <p:cNvPr id="63" name="TextBox 62">
              <a:extLst>
                <a:ext uri="{FF2B5EF4-FFF2-40B4-BE49-F238E27FC236}">
                  <a16:creationId xmlns:a16="http://schemas.microsoft.com/office/drawing/2014/main" id="{A3A630B6-1596-4230-A8F3-51BB7C5483C2}"/>
                </a:ext>
              </a:extLst>
            </p:cNvPr>
            <p:cNvSpPr txBox="1"/>
            <p:nvPr/>
          </p:nvSpPr>
          <p:spPr>
            <a:xfrm>
              <a:off x="1619692" y="5034704"/>
              <a:ext cx="502683" cy="447210"/>
            </a:xfrm>
            <a:prstGeom prst="rect">
              <a:avLst/>
            </a:prstGeom>
            <a:noFill/>
          </p:spPr>
          <p:txBody>
            <a:bodyPr wrap="none" rtlCol="0">
              <a:spAutoFit/>
            </a:bodyPr>
            <a:lstStyle/>
            <a:p>
              <a:r>
                <a:rPr lang="en-US" dirty="0"/>
                <a:t>20</a:t>
              </a:r>
            </a:p>
          </p:txBody>
        </p:sp>
        <p:sp>
          <p:nvSpPr>
            <p:cNvPr id="64" name="TextBox 63">
              <a:extLst>
                <a:ext uri="{FF2B5EF4-FFF2-40B4-BE49-F238E27FC236}">
                  <a16:creationId xmlns:a16="http://schemas.microsoft.com/office/drawing/2014/main" id="{FAE45E1B-B409-44FE-AD33-A6187B6A00A5}"/>
                </a:ext>
              </a:extLst>
            </p:cNvPr>
            <p:cNvSpPr txBox="1"/>
            <p:nvPr/>
          </p:nvSpPr>
          <p:spPr>
            <a:xfrm>
              <a:off x="2357600" y="4901979"/>
              <a:ext cx="590361" cy="447210"/>
            </a:xfrm>
            <a:prstGeom prst="rect">
              <a:avLst/>
            </a:prstGeom>
            <a:noFill/>
          </p:spPr>
          <p:txBody>
            <a:bodyPr wrap="none" rtlCol="0">
              <a:spAutoFit/>
            </a:bodyPr>
            <a:lstStyle/>
            <a:p>
              <a:r>
                <a:rPr lang="en-US" dirty="0"/>
                <a:t>-10</a:t>
              </a:r>
            </a:p>
          </p:txBody>
        </p:sp>
      </p:grpSp>
      <p:grpSp>
        <p:nvGrpSpPr>
          <p:cNvPr id="67" name="Group 66">
            <a:extLst>
              <a:ext uri="{FF2B5EF4-FFF2-40B4-BE49-F238E27FC236}">
                <a16:creationId xmlns:a16="http://schemas.microsoft.com/office/drawing/2014/main" id="{034E7A1E-5036-4B3F-BB00-91C118507433}"/>
              </a:ext>
            </a:extLst>
          </p:cNvPr>
          <p:cNvGrpSpPr/>
          <p:nvPr/>
        </p:nvGrpSpPr>
        <p:grpSpPr>
          <a:xfrm>
            <a:off x="511650" y="5327850"/>
            <a:ext cx="1872208" cy="1048326"/>
            <a:chOff x="669007" y="4239425"/>
            <a:chExt cx="3446211" cy="2173133"/>
          </a:xfrm>
        </p:grpSpPr>
        <p:grpSp>
          <p:nvGrpSpPr>
            <p:cNvPr id="68" name="Group 67">
              <a:extLst>
                <a:ext uri="{FF2B5EF4-FFF2-40B4-BE49-F238E27FC236}">
                  <a16:creationId xmlns:a16="http://schemas.microsoft.com/office/drawing/2014/main" id="{3E7969BC-F5EA-49D6-AF3A-0CA34758C0B1}"/>
                </a:ext>
              </a:extLst>
            </p:cNvPr>
            <p:cNvGrpSpPr/>
            <p:nvPr/>
          </p:nvGrpSpPr>
          <p:grpSpPr>
            <a:xfrm>
              <a:off x="2948418" y="4824757"/>
              <a:ext cx="1166800" cy="1008112"/>
              <a:chOff x="6372200" y="1844824"/>
              <a:chExt cx="1972970" cy="1681181"/>
            </a:xfrm>
          </p:grpSpPr>
          <p:pic>
            <p:nvPicPr>
              <p:cNvPr id="83" name="Picture 82">
                <a:extLst>
                  <a:ext uri="{FF2B5EF4-FFF2-40B4-BE49-F238E27FC236}">
                    <a16:creationId xmlns:a16="http://schemas.microsoft.com/office/drawing/2014/main" id="{25BA740C-84BC-4BF9-9111-7CEED492EF54}"/>
                  </a:ext>
                </a:extLst>
              </p:cNvPr>
              <p:cNvPicPr>
                <a:picLocks noChangeAspect="1"/>
              </p:cNvPicPr>
              <p:nvPr/>
            </p:nvPicPr>
            <p:blipFill rotWithShape="1">
              <a:blip r:embed="rId4"/>
              <a:srcRect l="82428" t="29965" r="205" b="49675"/>
              <a:stretch/>
            </p:blipFill>
            <p:spPr>
              <a:xfrm>
                <a:off x="7085205" y="2753325"/>
                <a:ext cx="1259965" cy="772680"/>
              </a:xfrm>
              <a:prstGeom prst="rect">
                <a:avLst/>
              </a:prstGeom>
            </p:spPr>
          </p:pic>
          <p:sp>
            <p:nvSpPr>
              <p:cNvPr id="84" name="Rectangle 83">
                <a:extLst>
                  <a:ext uri="{FF2B5EF4-FFF2-40B4-BE49-F238E27FC236}">
                    <a16:creationId xmlns:a16="http://schemas.microsoft.com/office/drawing/2014/main" id="{E18CC36E-FE30-458B-9B2D-B8FD9F1966E6}"/>
                  </a:ext>
                </a:extLst>
              </p:cNvPr>
              <p:cNvSpPr/>
              <p:nvPr/>
            </p:nvSpPr>
            <p:spPr>
              <a:xfrm>
                <a:off x="6372200" y="1844824"/>
                <a:ext cx="108012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a:extLst>
                <a:ext uri="{FF2B5EF4-FFF2-40B4-BE49-F238E27FC236}">
                  <a16:creationId xmlns:a16="http://schemas.microsoft.com/office/drawing/2014/main" id="{174558BA-6FE0-41CD-8F1D-AE9365EF80E6}"/>
                </a:ext>
              </a:extLst>
            </p:cNvPr>
            <p:cNvSpPr/>
            <p:nvPr/>
          </p:nvSpPr>
          <p:spPr>
            <a:xfrm>
              <a:off x="669007" y="4869160"/>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D6739AC-6877-4FAC-BD08-1B3587117BAF}"/>
                </a:ext>
              </a:extLst>
            </p:cNvPr>
            <p:cNvSpPr/>
            <p:nvPr/>
          </p:nvSpPr>
          <p:spPr>
            <a:xfrm>
              <a:off x="669007" y="5692478"/>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579A885A-1325-4117-9CDA-5C135190A947}"/>
                    </a:ext>
                  </a:extLst>
                </p:cNvPr>
                <p:cNvSpPr txBox="1"/>
                <p:nvPr/>
              </p:nvSpPr>
              <p:spPr>
                <a:xfrm>
                  <a:off x="816469" y="4976062"/>
                  <a:ext cx="4719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5" name="TextBox 4">
                  <a:extLst>
                    <a:ext uri="{FF2B5EF4-FFF2-40B4-BE49-F238E27FC236}">
                      <a16:creationId xmlns:a16="http://schemas.microsoft.com/office/drawing/2014/main" id="{6988C922-537F-43E9-A7FF-2266B19F7BE3}"/>
                    </a:ext>
                  </a:extLst>
                </p:cNvPr>
                <p:cNvSpPr txBox="1">
                  <a:spLocks noRot="1" noChangeAspect="1" noMove="1" noResize="1" noEditPoints="1" noAdjustHandles="1" noChangeArrowheads="1" noChangeShapeType="1" noTextEdit="1"/>
                </p:cNvSpPr>
                <p:nvPr/>
              </p:nvSpPr>
              <p:spPr>
                <a:xfrm>
                  <a:off x="816469" y="4976062"/>
                  <a:ext cx="471988" cy="369332"/>
                </a:xfrm>
                <a:prstGeom prst="rect">
                  <a:avLst/>
                </a:prstGeom>
                <a:blipFill>
                  <a:blip r:embed="rId8"/>
                  <a:stretch>
                    <a:fillRect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5BD6B99-B7AF-4308-B996-F71875B46ABB}"/>
                    </a:ext>
                  </a:extLst>
                </p:cNvPr>
                <p:cNvSpPr txBox="1"/>
                <p:nvPr/>
              </p:nvSpPr>
              <p:spPr>
                <a:xfrm>
                  <a:off x="793053" y="5829695"/>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1" name="TextBox 10">
                  <a:extLst>
                    <a:ext uri="{FF2B5EF4-FFF2-40B4-BE49-F238E27FC236}">
                      <a16:creationId xmlns:a16="http://schemas.microsoft.com/office/drawing/2014/main" id="{95BBE4EB-916F-408F-A0BB-78DF2884F9BE}"/>
                    </a:ext>
                  </a:extLst>
                </p:cNvPr>
                <p:cNvSpPr txBox="1">
                  <a:spLocks noRot="1" noChangeAspect="1" noMove="1" noResize="1" noEditPoints="1" noAdjustHandles="1" noChangeArrowheads="1" noChangeShapeType="1" noTextEdit="1"/>
                </p:cNvSpPr>
                <p:nvPr/>
              </p:nvSpPr>
              <p:spPr>
                <a:xfrm>
                  <a:off x="793053" y="5829695"/>
                  <a:ext cx="477310" cy="369332"/>
                </a:xfrm>
                <a:prstGeom prst="rect">
                  <a:avLst/>
                </a:prstGeom>
                <a:blipFill>
                  <a:blip r:embed="rId9"/>
                  <a:stretch>
                    <a:fillRect b="-22000"/>
                  </a:stretch>
                </a:blipFill>
              </p:spPr>
              <p:txBody>
                <a:bodyPr/>
                <a:lstStyle/>
                <a:p>
                  <a:r>
                    <a:rPr lang="en-US">
                      <a:noFill/>
                    </a:rPr>
                    <a:t> </a:t>
                  </a:r>
                </a:p>
              </p:txBody>
            </p:sp>
          </mc:Fallback>
        </mc:AlternateContent>
        <p:sp>
          <p:nvSpPr>
            <p:cNvPr id="73" name="Oval 72">
              <a:extLst>
                <a:ext uri="{FF2B5EF4-FFF2-40B4-BE49-F238E27FC236}">
                  <a16:creationId xmlns:a16="http://schemas.microsoft.com/office/drawing/2014/main" id="{043D352E-D9F3-45BE-A88A-E4AC675FB9CD}"/>
                </a:ext>
              </a:extLst>
            </p:cNvPr>
            <p:cNvSpPr/>
            <p:nvPr/>
          </p:nvSpPr>
          <p:spPr>
            <a:xfrm>
              <a:off x="1997195" y="5229200"/>
              <a:ext cx="720080" cy="720080"/>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14941EF-0489-4F31-94FD-469E23A61C3D}"/>
                </a:ext>
              </a:extLst>
            </p:cNvPr>
            <p:cNvSpPr/>
            <p:nvPr/>
          </p:nvSpPr>
          <p:spPr>
            <a:xfrm>
              <a:off x="1997195" y="425598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Arrow Connector 74">
              <a:extLst>
                <a:ext uri="{FF2B5EF4-FFF2-40B4-BE49-F238E27FC236}">
                  <a16:creationId xmlns:a16="http://schemas.microsoft.com/office/drawing/2014/main" id="{C7E06B9A-4EE9-4CD6-89B5-55442B6A6C8E}"/>
                </a:ext>
              </a:extLst>
            </p:cNvPr>
            <p:cNvCxnSpPr>
              <a:stCxn id="69" idx="6"/>
              <a:endCxn id="73" idx="2"/>
            </p:cNvCxnSpPr>
            <p:nvPr/>
          </p:nvCxnSpPr>
          <p:spPr>
            <a:xfrm>
              <a:off x="1389087" y="5229200"/>
              <a:ext cx="608108" cy="360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D3BAD69-6557-49B7-9A15-7050D469EE50}"/>
                </a:ext>
              </a:extLst>
            </p:cNvPr>
            <p:cNvCxnSpPr>
              <a:cxnSpLocks/>
              <a:stCxn id="70" idx="6"/>
              <a:endCxn id="73" idx="2"/>
            </p:cNvCxnSpPr>
            <p:nvPr/>
          </p:nvCxnSpPr>
          <p:spPr>
            <a:xfrm flipV="1">
              <a:off x="1389087" y="5589240"/>
              <a:ext cx="608108" cy="463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8021A646-E711-40AB-9B00-7D8E2DEAC50E}"/>
                </a:ext>
              </a:extLst>
            </p:cNvPr>
            <p:cNvCxnSpPr>
              <a:cxnSpLocks/>
              <a:stCxn id="74" idx="4"/>
              <a:endCxn id="73" idx="0"/>
            </p:cNvCxnSpPr>
            <p:nvPr/>
          </p:nvCxnSpPr>
          <p:spPr>
            <a:xfrm>
              <a:off x="2357235" y="4976062"/>
              <a:ext cx="0" cy="2531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CF02C763-7720-48EF-BE2F-ECB3D89DDBF2}"/>
                    </a:ext>
                  </a:extLst>
                </p:cNvPr>
                <p:cNvSpPr txBox="1"/>
                <p:nvPr/>
              </p:nvSpPr>
              <p:spPr>
                <a:xfrm>
                  <a:off x="2053170" y="4239425"/>
                  <a:ext cx="3788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78" name="TextBox 77">
                  <a:extLst>
                    <a:ext uri="{FF2B5EF4-FFF2-40B4-BE49-F238E27FC236}">
                      <a16:creationId xmlns:a16="http://schemas.microsoft.com/office/drawing/2014/main" id="{CF02C763-7720-48EF-BE2F-ECB3D89DDBF2}"/>
                    </a:ext>
                  </a:extLst>
                </p:cNvPr>
                <p:cNvSpPr txBox="1">
                  <a:spLocks noRot="1" noChangeAspect="1" noMove="1" noResize="1" noEditPoints="1" noAdjustHandles="1" noChangeArrowheads="1" noChangeShapeType="1" noTextEdit="1"/>
                </p:cNvSpPr>
                <p:nvPr/>
              </p:nvSpPr>
              <p:spPr>
                <a:xfrm>
                  <a:off x="2053170" y="4239425"/>
                  <a:ext cx="378885" cy="369332"/>
                </a:xfrm>
                <a:prstGeom prst="rect">
                  <a:avLst/>
                </a:prstGeom>
                <a:blipFill>
                  <a:blip r:embed="rId11"/>
                  <a:stretch>
                    <a:fillRect r="-44118" b="-96552"/>
                  </a:stretch>
                </a:blipFill>
              </p:spPr>
              <p:txBody>
                <a:bodyPr/>
                <a:lstStyle/>
                <a:p>
                  <a:r>
                    <a:rPr lang="en-US">
                      <a:noFill/>
                    </a:rPr>
                    <a:t> </a:t>
                  </a:r>
                </a:p>
              </p:txBody>
            </p:sp>
          </mc:Fallback>
        </mc:AlternateContent>
        <p:cxnSp>
          <p:nvCxnSpPr>
            <p:cNvPr id="79" name="Straight Arrow Connector 78">
              <a:extLst>
                <a:ext uri="{FF2B5EF4-FFF2-40B4-BE49-F238E27FC236}">
                  <a16:creationId xmlns:a16="http://schemas.microsoft.com/office/drawing/2014/main" id="{335450F3-A4F1-46A3-B952-501C3901BE24}"/>
                </a:ext>
              </a:extLst>
            </p:cNvPr>
            <p:cNvCxnSpPr>
              <a:cxnSpLocks/>
              <a:stCxn id="73" idx="6"/>
              <a:endCxn id="83" idx="1"/>
            </p:cNvCxnSpPr>
            <p:nvPr/>
          </p:nvCxnSpPr>
          <p:spPr>
            <a:xfrm>
              <a:off x="2717275" y="5589240"/>
              <a:ext cx="652809" cy="119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4A931262-7F01-483A-85D7-C9EEEA6C6C97}"/>
                </a:ext>
              </a:extLst>
            </p:cNvPr>
            <p:cNvSpPr txBox="1"/>
            <p:nvPr/>
          </p:nvSpPr>
          <p:spPr>
            <a:xfrm>
              <a:off x="1571934" y="5777295"/>
              <a:ext cx="663426" cy="447210"/>
            </a:xfrm>
            <a:prstGeom prst="rect">
              <a:avLst/>
            </a:prstGeom>
            <a:noFill/>
          </p:spPr>
          <p:txBody>
            <a:bodyPr wrap="none" rtlCol="0">
              <a:spAutoFit/>
            </a:bodyPr>
            <a:lstStyle/>
            <a:p>
              <a:r>
                <a:rPr lang="en-US" dirty="0"/>
                <a:t> -20</a:t>
              </a:r>
            </a:p>
          </p:txBody>
        </p:sp>
        <p:sp>
          <p:nvSpPr>
            <p:cNvPr id="81" name="TextBox 80">
              <a:extLst>
                <a:ext uri="{FF2B5EF4-FFF2-40B4-BE49-F238E27FC236}">
                  <a16:creationId xmlns:a16="http://schemas.microsoft.com/office/drawing/2014/main" id="{66A10F1D-4404-4E08-8979-668128ECC651}"/>
                </a:ext>
              </a:extLst>
            </p:cNvPr>
            <p:cNvSpPr txBox="1"/>
            <p:nvPr/>
          </p:nvSpPr>
          <p:spPr>
            <a:xfrm>
              <a:off x="1619692" y="5034704"/>
              <a:ext cx="590361" cy="447210"/>
            </a:xfrm>
            <a:prstGeom prst="rect">
              <a:avLst/>
            </a:prstGeom>
            <a:noFill/>
          </p:spPr>
          <p:txBody>
            <a:bodyPr wrap="none" rtlCol="0">
              <a:spAutoFit/>
            </a:bodyPr>
            <a:lstStyle/>
            <a:p>
              <a:r>
                <a:rPr lang="en-US" dirty="0"/>
                <a:t>-20</a:t>
              </a:r>
            </a:p>
          </p:txBody>
        </p:sp>
        <p:sp>
          <p:nvSpPr>
            <p:cNvPr id="82" name="TextBox 81">
              <a:extLst>
                <a:ext uri="{FF2B5EF4-FFF2-40B4-BE49-F238E27FC236}">
                  <a16:creationId xmlns:a16="http://schemas.microsoft.com/office/drawing/2014/main" id="{25F76AFF-1138-47E7-80B9-047F838FC68F}"/>
                </a:ext>
              </a:extLst>
            </p:cNvPr>
            <p:cNvSpPr txBox="1"/>
            <p:nvPr/>
          </p:nvSpPr>
          <p:spPr>
            <a:xfrm>
              <a:off x="2357600" y="4901979"/>
              <a:ext cx="502683" cy="447210"/>
            </a:xfrm>
            <a:prstGeom prst="rect">
              <a:avLst/>
            </a:prstGeom>
            <a:noFill/>
          </p:spPr>
          <p:txBody>
            <a:bodyPr wrap="none" rtlCol="0">
              <a:spAutoFit/>
            </a:bodyPr>
            <a:lstStyle/>
            <a:p>
              <a:r>
                <a:rPr lang="en-US" dirty="0"/>
                <a:t>10</a:t>
              </a:r>
            </a:p>
          </p:txBody>
        </p:sp>
      </p:grpSp>
      <p:grpSp>
        <p:nvGrpSpPr>
          <p:cNvPr id="19" name="Group 18">
            <a:extLst>
              <a:ext uri="{FF2B5EF4-FFF2-40B4-BE49-F238E27FC236}">
                <a16:creationId xmlns:a16="http://schemas.microsoft.com/office/drawing/2014/main" id="{2F76EB90-3F35-4117-A02E-EEB9D14719A5}"/>
              </a:ext>
            </a:extLst>
          </p:cNvPr>
          <p:cNvGrpSpPr/>
          <p:nvPr/>
        </p:nvGrpSpPr>
        <p:grpSpPr>
          <a:xfrm>
            <a:off x="2654256" y="3877001"/>
            <a:ext cx="1887025" cy="1829627"/>
            <a:chOff x="3721698" y="4163048"/>
            <a:chExt cx="1887025" cy="1829627"/>
          </a:xfrm>
        </p:grpSpPr>
        <p:grpSp>
          <p:nvGrpSpPr>
            <p:cNvPr id="87" name="Group 86">
              <a:extLst>
                <a:ext uri="{FF2B5EF4-FFF2-40B4-BE49-F238E27FC236}">
                  <a16:creationId xmlns:a16="http://schemas.microsoft.com/office/drawing/2014/main" id="{87494346-3D27-4F11-8931-271A0DA3E855}"/>
                </a:ext>
              </a:extLst>
            </p:cNvPr>
            <p:cNvGrpSpPr/>
            <p:nvPr/>
          </p:nvGrpSpPr>
          <p:grpSpPr>
            <a:xfrm>
              <a:off x="3721698" y="4163048"/>
              <a:ext cx="1887025" cy="1829627"/>
              <a:chOff x="576116" y="4255982"/>
              <a:chExt cx="3011078" cy="2939356"/>
            </a:xfrm>
          </p:grpSpPr>
          <p:sp>
            <p:nvSpPr>
              <p:cNvPr id="104" name="Rectangle 103">
                <a:extLst>
                  <a:ext uri="{FF2B5EF4-FFF2-40B4-BE49-F238E27FC236}">
                    <a16:creationId xmlns:a16="http://schemas.microsoft.com/office/drawing/2014/main" id="{28BA17A6-CFA6-4B06-B163-139FDF9C43CE}"/>
                  </a:ext>
                </a:extLst>
              </p:cNvPr>
              <p:cNvSpPr/>
              <p:nvPr/>
            </p:nvSpPr>
            <p:spPr>
              <a:xfrm>
                <a:off x="2948418" y="4824757"/>
                <a:ext cx="638776" cy="302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1CF01229-2191-4506-830B-A70E9C59D61C}"/>
                  </a:ext>
                </a:extLst>
              </p:cNvPr>
              <p:cNvSpPr/>
              <p:nvPr/>
            </p:nvSpPr>
            <p:spPr>
              <a:xfrm>
                <a:off x="576116" y="4873398"/>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CF1CAEAA-AE6C-458B-9943-BE72EA856E93}"/>
                  </a:ext>
                </a:extLst>
              </p:cNvPr>
              <p:cNvSpPr/>
              <p:nvPr/>
            </p:nvSpPr>
            <p:spPr>
              <a:xfrm>
                <a:off x="577150" y="6475258"/>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0B363780-0AA5-48B5-A9A7-6E4BBBAAA2F4}"/>
                      </a:ext>
                    </a:extLst>
                  </p:cNvPr>
                  <p:cNvSpPr txBox="1"/>
                  <p:nvPr/>
                </p:nvSpPr>
                <p:spPr>
                  <a:xfrm>
                    <a:off x="723579" y="4980300"/>
                    <a:ext cx="4719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91" name="TextBox 90">
                    <a:extLst>
                      <a:ext uri="{FF2B5EF4-FFF2-40B4-BE49-F238E27FC236}">
                        <a16:creationId xmlns:a16="http://schemas.microsoft.com/office/drawing/2014/main" id="{0B363780-0AA5-48B5-A9A7-6E4BBBAAA2F4}"/>
                      </a:ext>
                    </a:extLst>
                  </p:cNvPr>
                  <p:cNvSpPr txBox="1">
                    <a:spLocks noRot="1" noChangeAspect="1" noMove="1" noResize="1" noEditPoints="1" noAdjustHandles="1" noChangeArrowheads="1" noChangeShapeType="1" noTextEdit="1"/>
                  </p:cNvSpPr>
                  <p:nvPr/>
                </p:nvSpPr>
                <p:spPr>
                  <a:xfrm>
                    <a:off x="723579" y="4980300"/>
                    <a:ext cx="471988" cy="369332"/>
                  </a:xfrm>
                  <a:prstGeom prst="rect">
                    <a:avLst/>
                  </a:prstGeom>
                  <a:blipFill>
                    <a:blip r:embed="rId12"/>
                    <a:stretch>
                      <a:fillRect r="-22449" b="-6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532F37E0-1420-459E-8DAF-E894C9E94F83}"/>
                      </a:ext>
                    </a:extLst>
                  </p:cNvPr>
                  <p:cNvSpPr txBox="1"/>
                  <p:nvPr/>
                </p:nvSpPr>
                <p:spPr>
                  <a:xfrm>
                    <a:off x="701197" y="6612475"/>
                    <a:ext cx="4773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92" name="TextBox 91">
                    <a:extLst>
                      <a:ext uri="{FF2B5EF4-FFF2-40B4-BE49-F238E27FC236}">
                        <a16:creationId xmlns:a16="http://schemas.microsoft.com/office/drawing/2014/main" id="{532F37E0-1420-459E-8DAF-E894C9E94F83}"/>
                      </a:ext>
                    </a:extLst>
                  </p:cNvPr>
                  <p:cNvSpPr txBox="1">
                    <a:spLocks noRot="1" noChangeAspect="1" noMove="1" noResize="1" noEditPoints="1" noAdjustHandles="1" noChangeArrowheads="1" noChangeShapeType="1" noTextEdit="1"/>
                  </p:cNvSpPr>
                  <p:nvPr/>
                </p:nvSpPr>
                <p:spPr>
                  <a:xfrm>
                    <a:off x="701197" y="6612475"/>
                    <a:ext cx="477309" cy="369332"/>
                  </a:xfrm>
                  <a:prstGeom prst="rect">
                    <a:avLst/>
                  </a:prstGeom>
                  <a:blipFill>
                    <a:blip r:embed="rId13"/>
                    <a:stretch>
                      <a:fillRect r="-22449" b="-60526"/>
                    </a:stretch>
                  </a:blipFill>
                </p:spPr>
                <p:txBody>
                  <a:bodyPr/>
                  <a:lstStyle/>
                  <a:p>
                    <a:r>
                      <a:rPr lang="en-US">
                        <a:noFill/>
                      </a:rPr>
                      <a:t> </a:t>
                    </a:r>
                  </a:p>
                </p:txBody>
              </p:sp>
            </mc:Fallback>
          </mc:AlternateContent>
          <p:sp>
            <p:nvSpPr>
              <p:cNvPr id="93" name="Oval 92">
                <a:extLst>
                  <a:ext uri="{FF2B5EF4-FFF2-40B4-BE49-F238E27FC236}">
                    <a16:creationId xmlns:a16="http://schemas.microsoft.com/office/drawing/2014/main" id="{A0B5E3C2-0E2F-4BB2-8F8A-762809F7CF71}"/>
                  </a:ext>
                </a:extLst>
              </p:cNvPr>
              <p:cNvSpPr/>
              <p:nvPr/>
            </p:nvSpPr>
            <p:spPr>
              <a:xfrm>
                <a:off x="1997195" y="5229200"/>
                <a:ext cx="720080" cy="720080"/>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5827B9-9780-4691-A0D4-7DA1B0E2EF27}"/>
                  </a:ext>
                </a:extLst>
              </p:cNvPr>
              <p:cNvSpPr/>
              <p:nvPr/>
            </p:nvSpPr>
            <p:spPr>
              <a:xfrm>
                <a:off x="1997195" y="425598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Straight Arrow Connector 94">
                <a:extLst>
                  <a:ext uri="{FF2B5EF4-FFF2-40B4-BE49-F238E27FC236}">
                    <a16:creationId xmlns:a16="http://schemas.microsoft.com/office/drawing/2014/main" id="{B2AA7B30-E445-41F4-A6B2-F2D2B87FF3D6}"/>
                  </a:ext>
                </a:extLst>
              </p:cNvPr>
              <p:cNvCxnSpPr>
                <a:stCxn id="89" idx="6"/>
                <a:endCxn id="93" idx="2"/>
              </p:cNvCxnSpPr>
              <p:nvPr/>
            </p:nvCxnSpPr>
            <p:spPr>
              <a:xfrm>
                <a:off x="1296196" y="5233438"/>
                <a:ext cx="700999" cy="3558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A558EF8C-696D-4E2F-8AC9-3C636A4D0981}"/>
                  </a:ext>
                </a:extLst>
              </p:cNvPr>
              <p:cNvCxnSpPr>
                <a:cxnSpLocks/>
                <a:stCxn id="90" idx="6"/>
                <a:endCxn id="93" idx="2"/>
              </p:cNvCxnSpPr>
              <p:nvPr/>
            </p:nvCxnSpPr>
            <p:spPr>
              <a:xfrm flipV="1">
                <a:off x="1297230" y="5589240"/>
                <a:ext cx="699965" cy="12460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0FA8827-76DC-4452-AAAB-7BC1EF286C1E}"/>
                  </a:ext>
                </a:extLst>
              </p:cNvPr>
              <p:cNvCxnSpPr>
                <a:cxnSpLocks/>
                <a:stCxn id="94" idx="4"/>
                <a:endCxn id="93" idx="0"/>
              </p:cNvCxnSpPr>
              <p:nvPr/>
            </p:nvCxnSpPr>
            <p:spPr>
              <a:xfrm>
                <a:off x="2357235" y="4976062"/>
                <a:ext cx="0" cy="2531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1E0BA087-C6CA-42E4-BFB3-A3FF7AE0B374}"/>
                      </a:ext>
                    </a:extLst>
                  </p:cNvPr>
                  <p:cNvSpPr txBox="1"/>
                  <p:nvPr/>
                </p:nvSpPr>
                <p:spPr>
                  <a:xfrm>
                    <a:off x="2167792" y="4429583"/>
                    <a:ext cx="3788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23" name="TextBox 22">
                    <a:extLst>
                      <a:ext uri="{FF2B5EF4-FFF2-40B4-BE49-F238E27FC236}">
                        <a16:creationId xmlns:a16="http://schemas.microsoft.com/office/drawing/2014/main" id="{6EE569E7-4F0F-44A4-B566-95E54AEC028A}"/>
                      </a:ext>
                    </a:extLst>
                  </p:cNvPr>
                  <p:cNvSpPr txBox="1">
                    <a:spLocks noRot="1" noChangeAspect="1" noMove="1" noResize="1" noEditPoints="1" noAdjustHandles="1" noChangeArrowheads="1" noChangeShapeType="1" noTextEdit="1"/>
                  </p:cNvSpPr>
                  <p:nvPr/>
                </p:nvSpPr>
                <p:spPr>
                  <a:xfrm>
                    <a:off x="2167792" y="4429583"/>
                    <a:ext cx="378885" cy="369332"/>
                  </a:xfrm>
                  <a:prstGeom prst="rect">
                    <a:avLst/>
                  </a:prstGeom>
                  <a:blipFill>
                    <a:blip r:embed="rId10"/>
                    <a:stretch>
                      <a:fillRect b="-16000"/>
                    </a:stretch>
                  </a:blipFill>
                </p:spPr>
                <p:txBody>
                  <a:bodyPr/>
                  <a:lstStyle/>
                  <a:p>
                    <a:r>
                      <a:rPr lang="en-US">
                        <a:noFill/>
                      </a:rPr>
                      <a:t> </a:t>
                    </a:r>
                  </a:p>
                </p:txBody>
              </p:sp>
            </mc:Fallback>
          </mc:AlternateContent>
          <p:sp>
            <p:nvSpPr>
              <p:cNvPr id="100" name="TextBox 99">
                <a:extLst>
                  <a:ext uri="{FF2B5EF4-FFF2-40B4-BE49-F238E27FC236}">
                    <a16:creationId xmlns:a16="http://schemas.microsoft.com/office/drawing/2014/main" id="{717F860E-FADA-41AF-AABE-8DF4FF40805B}"/>
                  </a:ext>
                </a:extLst>
              </p:cNvPr>
              <p:cNvSpPr txBox="1"/>
              <p:nvPr/>
            </p:nvSpPr>
            <p:spPr>
              <a:xfrm>
                <a:off x="981489" y="6158609"/>
                <a:ext cx="806242" cy="593344"/>
              </a:xfrm>
              <a:prstGeom prst="rect">
                <a:avLst/>
              </a:prstGeom>
              <a:noFill/>
            </p:spPr>
            <p:txBody>
              <a:bodyPr wrap="none" rtlCol="0">
                <a:spAutoFit/>
              </a:bodyPr>
              <a:lstStyle/>
              <a:p>
                <a:r>
                  <a:rPr lang="en-US" dirty="0"/>
                  <a:t> 20</a:t>
                </a:r>
              </a:p>
            </p:txBody>
          </p:sp>
          <p:sp>
            <p:nvSpPr>
              <p:cNvPr id="101" name="TextBox 100">
                <a:extLst>
                  <a:ext uri="{FF2B5EF4-FFF2-40B4-BE49-F238E27FC236}">
                    <a16:creationId xmlns:a16="http://schemas.microsoft.com/office/drawing/2014/main" id="{E2774097-655C-4851-B455-06E45CA72A45}"/>
                  </a:ext>
                </a:extLst>
              </p:cNvPr>
              <p:cNvSpPr txBox="1"/>
              <p:nvPr/>
            </p:nvSpPr>
            <p:spPr>
              <a:xfrm>
                <a:off x="1423008" y="4860477"/>
                <a:ext cx="703925" cy="593344"/>
              </a:xfrm>
              <a:prstGeom prst="rect">
                <a:avLst/>
              </a:prstGeom>
              <a:noFill/>
            </p:spPr>
            <p:txBody>
              <a:bodyPr wrap="none" rtlCol="0">
                <a:spAutoFit/>
              </a:bodyPr>
              <a:lstStyle/>
              <a:p>
                <a:r>
                  <a:rPr lang="en-US" dirty="0"/>
                  <a:t>20</a:t>
                </a:r>
              </a:p>
            </p:txBody>
          </p:sp>
          <p:sp>
            <p:nvSpPr>
              <p:cNvPr id="102" name="TextBox 101">
                <a:extLst>
                  <a:ext uri="{FF2B5EF4-FFF2-40B4-BE49-F238E27FC236}">
                    <a16:creationId xmlns:a16="http://schemas.microsoft.com/office/drawing/2014/main" id="{5E8BCD88-00C3-4366-8E78-B62DDBA5126F}"/>
                  </a:ext>
                </a:extLst>
              </p:cNvPr>
              <p:cNvSpPr txBox="1"/>
              <p:nvPr/>
            </p:nvSpPr>
            <p:spPr>
              <a:xfrm>
                <a:off x="2387859" y="4715507"/>
                <a:ext cx="826705" cy="593344"/>
              </a:xfrm>
              <a:prstGeom prst="rect">
                <a:avLst/>
              </a:prstGeom>
              <a:noFill/>
            </p:spPr>
            <p:txBody>
              <a:bodyPr wrap="none" rtlCol="0">
                <a:spAutoFit/>
              </a:bodyPr>
              <a:lstStyle/>
              <a:p>
                <a:r>
                  <a:rPr lang="en-US" dirty="0"/>
                  <a:t>-30</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FA3D549-CAF3-49A7-A140-8DED04250E84}"/>
                    </a:ext>
                  </a:extLst>
                </p:cNvPr>
                <p:cNvSpPr txBox="1"/>
                <p:nvPr/>
              </p:nvSpPr>
              <p:spPr>
                <a:xfrm>
                  <a:off x="4567469" y="4798034"/>
                  <a:ext cx="631070" cy="438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oMath>
                    </m:oMathPara>
                  </a14:m>
                  <a:endParaRPr lang="en-US" dirty="0"/>
                </a:p>
              </p:txBody>
            </p:sp>
          </mc:Choice>
          <mc:Fallback xmlns="">
            <p:sp>
              <p:nvSpPr>
                <p:cNvPr id="18" name="TextBox 17">
                  <a:extLst>
                    <a:ext uri="{FF2B5EF4-FFF2-40B4-BE49-F238E27FC236}">
                      <a16:creationId xmlns:a16="http://schemas.microsoft.com/office/drawing/2014/main" id="{3FA3D549-CAF3-49A7-A140-8DED04250E84}"/>
                    </a:ext>
                  </a:extLst>
                </p:cNvPr>
                <p:cNvSpPr txBox="1">
                  <a:spLocks noRot="1" noChangeAspect="1" noMove="1" noResize="1" noEditPoints="1" noAdjustHandles="1" noChangeArrowheads="1" noChangeShapeType="1" noTextEdit="1"/>
                </p:cNvSpPr>
                <p:nvPr/>
              </p:nvSpPr>
              <p:spPr>
                <a:xfrm>
                  <a:off x="4567469" y="4798034"/>
                  <a:ext cx="631070" cy="438262"/>
                </a:xfrm>
                <a:prstGeom prst="rect">
                  <a:avLst/>
                </a:prstGeom>
                <a:blipFill>
                  <a:blip r:embed="rId14"/>
                  <a:stretch>
                    <a:fillRect b="-422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118" name="Table 8">
                <a:extLst>
                  <a:ext uri="{FF2B5EF4-FFF2-40B4-BE49-F238E27FC236}">
                    <a16:creationId xmlns:a16="http://schemas.microsoft.com/office/drawing/2014/main" id="{5DA29880-0152-40C6-9B5E-7F1A51F7F479}"/>
                  </a:ext>
                </a:extLst>
              </p:cNvPr>
              <p:cNvGraphicFramePr>
                <a:graphicFrameLocks noGrp="1"/>
              </p:cNvGraphicFramePr>
              <p:nvPr>
                <p:extLst>
                  <p:ext uri="{D42A27DB-BD31-4B8C-83A1-F6EECF244321}">
                    <p14:modId xmlns:p14="http://schemas.microsoft.com/office/powerpoint/2010/main" val="2566196657"/>
                  </p:ext>
                </p:extLst>
              </p:nvPr>
            </p:nvGraphicFramePr>
            <p:xfrm>
              <a:off x="6010819" y="4307796"/>
              <a:ext cx="2808990" cy="1869794"/>
            </p:xfrm>
            <a:graphic>
              <a:graphicData uri="http://schemas.openxmlformats.org/drawingml/2006/table">
                <a:tbl>
                  <a:tblPr firstRow="1" bandRow="1">
                    <a:tableStyleId>{5C22544A-7EE6-4342-B048-85BDC9FD1C3A}</a:tableStyleId>
                  </a:tblPr>
                  <a:tblGrid>
                    <a:gridCol w="334315">
                      <a:extLst>
                        <a:ext uri="{9D8B030D-6E8A-4147-A177-3AD203B41FA5}">
                          <a16:colId xmlns:a16="http://schemas.microsoft.com/office/drawing/2014/main" val="3971967836"/>
                        </a:ext>
                      </a:extLst>
                    </a:gridCol>
                    <a:gridCol w="365398">
                      <a:extLst>
                        <a:ext uri="{9D8B030D-6E8A-4147-A177-3AD203B41FA5}">
                          <a16:colId xmlns:a16="http://schemas.microsoft.com/office/drawing/2014/main" val="318142137"/>
                        </a:ext>
                      </a:extLst>
                    </a:gridCol>
                    <a:gridCol w="689995">
                      <a:extLst>
                        <a:ext uri="{9D8B030D-6E8A-4147-A177-3AD203B41FA5}">
                          <a16:colId xmlns:a16="http://schemas.microsoft.com/office/drawing/2014/main" val="793757315"/>
                        </a:ext>
                      </a:extLst>
                    </a:gridCol>
                    <a:gridCol w="709641">
                      <a:extLst>
                        <a:ext uri="{9D8B030D-6E8A-4147-A177-3AD203B41FA5}">
                          <a16:colId xmlns:a16="http://schemas.microsoft.com/office/drawing/2014/main" val="2157726809"/>
                        </a:ext>
                      </a:extLst>
                    </a:gridCol>
                    <a:gridCol w="709641">
                      <a:extLst>
                        <a:ext uri="{9D8B030D-6E8A-4147-A177-3AD203B41FA5}">
                          <a16:colId xmlns:a16="http://schemas.microsoft.com/office/drawing/2014/main" val="2255675658"/>
                        </a:ext>
                      </a:extLst>
                    </a:gridCol>
                  </a:tblGrid>
                  <a:tr h="274320">
                    <a:tc>
                      <a:txBody>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1" i="1" smtClean="0">
                                        <a:latin typeface="Cambria Math" panose="02040503050406030204" pitchFamily="18" charset="0"/>
                                      </a:rPr>
                                      <m:t>𝒙</m:t>
                                    </m:r>
                                  </m:e>
                                  <m:sub>
                                    <m:r>
                                      <a:rPr lang="en-US" sz="1200" b="1" i="1" smtClean="0">
                                        <a:latin typeface="Cambria Math" panose="02040503050406030204" pitchFamily="18" charset="0"/>
                                      </a:rPr>
                                      <m:t>𝟏</m:t>
                                    </m:r>
                                  </m:sub>
                                </m:sSub>
                              </m:oMath>
                            </m:oMathPara>
                          </a14:m>
                          <a:endParaRPr lang="en-US" sz="12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1" i="1" smtClean="0">
                                        <a:latin typeface="Cambria Math" panose="02040503050406030204" pitchFamily="18" charset="0"/>
                                      </a:rPr>
                                      <m:t>𝒙</m:t>
                                    </m:r>
                                  </m:e>
                                  <m:sub>
                                    <m:r>
                                      <a:rPr lang="en-US" sz="1200" b="1" i="1" smtClean="0">
                                        <a:latin typeface="Cambria Math" panose="02040503050406030204" pitchFamily="18" charset="0"/>
                                      </a:rPr>
                                      <m:t>𝟐</m:t>
                                    </m:r>
                                  </m:sub>
                                </m:sSub>
                              </m:oMath>
                            </m:oMathPara>
                          </a14:m>
                          <a:endParaRPr lang="en-US" sz="1200" dirty="0"/>
                        </a:p>
                      </a:txBody>
                      <a:tcPr/>
                    </a:tc>
                    <a:tc>
                      <a:txBody>
                        <a:bodyPr/>
                        <a:lstStyle/>
                        <a:p>
                          <a:endParaRPr lang="en-US" sz="1200" dirty="0"/>
                        </a:p>
                      </a:txBody>
                      <a:tcPr>
                        <a:solidFill>
                          <a:schemeClr val="accent1"/>
                        </a:solidFill>
                      </a:tcPr>
                    </a:tc>
                    <a:tc>
                      <a:txBody>
                        <a:bodyPr/>
                        <a:lstStyle/>
                        <a:p>
                          <a:endParaRPr lang="en-US" sz="1200" dirty="0">
                            <a:solidFill>
                              <a:srgbClr val="FF0000"/>
                            </a:solidFill>
                          </a:endParaRPr>
                        </a:p>
                      </a:txBody>
                      <a:tcP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1" i="1" smtClean="0">
                                        <a:latin typeface="Cambria Math" panose="02040503050406030204" pitchFamily="18" charset="0"/>
                                      </a:rPr>
                                      <m:t>𝒉</m:t>
                                    </m:r>
                                  </m:e>
                                  <m:sub>
                                    <m:r>
                                      <a:rPr lang="en-US" sz="1200" i="1" smtClean="0">
                                        <a:latin typeface="Cambria Math" panose="02040503050406030204" pitchFamily="18" charset="0"/>
                                        <a:ea typeface="Cambria Math" panose="02040503050406030204" pitchFamily="18" charset="0"/>
                                      </a:rPr>
                                      <m:t>𝜽</m:t>
                                    </m:r>
                                  </m:sub>
                                </m:sSub>
                                <m:r>
                                  <a:rPr lang="en-US" sz="1200" b="1" i="1" smtClean="0">
                                    <a:latin typeface="Cambria Math" panose="02040503050406030204" pitchFamily="18" charset="0"/>
                                  </a:rPr>
                                  <m:t>(</m:t>
                                </m:r>
                                <m:r>
                                  <a:rPr lang="en-US" sz="1200" b="1" i="1" smtClean="0">
                                    <a:latin typeface="Cambria Math" panose="02040503050406030204" pitchFamily="18" charset="0"/>
                                  </a:rPr>
                                  <m:t>𝒙</m:t>
                                </m:r>
                                <m:r>
                                  <a:rPr lang="en-US" sz="1200" b="1" i="1" smtClean="0">
                                    <a:latin typeface="Cambria Math" panose="02040503050406030204" pitchFamily="18" charset="0"/>
                                  </a:rPr>
                                  <m:t>)</m:t>
                                </m:r>
                              </m:oMath>
                            </m:oMathPara>
                          </a14:m>
                          <a:endParaRPr lang="en-US" sz="1200" dirty="0"/>
                        </a:p>
                      </a:txBody>
                      <a:tcPr>
                        <a:solidFill>
                          <a:srgbClr val="FF0000"/>
                        </a:solidFill>
                      </a:tcPr>
                    </a:tc>
                    <a:extLst>
                      <a:ext uri="{0D108BD9-81ED-4DB2-BD59-A6C34878D82A}">
                        <a16:rowId xmlns:a16="http://schemas.microsoft.com/office/drawing/2014/main" val="3170991233"/>
                      </a:ext>
                    </a:extLst>
                  </a:tr>
                  <a:tr h="401828">
                    <a:tc>
                      <a:txBody>
                        <a:bodyPr/>
                        <a:lstStyle/>
                        <a:p>
                          <a:pPr algn="ctr"/>
                          <a:r>
                            <a:rPr lang="en-US" sz="1200" dirty="0"/>
                            <a:t>0</a:t>
                          </a:r>
                        </a:p>
                      </a:txBody>
                      <a:tcPr/>
                    </a:tc>
                    <a:tc>
                      <a:txBody>
                        <a:bodyPr/>
                        <a:lstStyle/>
                        <a:p>
                          <a:pPr algn="ctr"/>
                          <a:r>
                            <a:rPr lang="en-US" sz="1200" dirty="0"/>
                            <a:t>0</a:t>
                          </a:r>
                        </a:p>
                      </a:txBody>
                      <a:tcPr/>
                    </a:tc>
                    <a:tc>
                      <a:txBody>
                        <a:bodyPr/>
                        <a:lstStyle/>
                        <a:p>
                          <a:pPr algn="ctr"/>
                          <a:r>
                            <a:rPr lang="en-US" sz="1200" dirty="0"/>
                            <a:t>0</a:t>
                          </a:r>
                        </a:p>
                      </a:txBody>
                      <a:tcPr>
                        <a:solidFill>
                          <a:schemeClr val="accent1"/>
                        </a:solidFill>
                      </a:tcPr>
                    </a:tc>
                    <a:tc>
                      <a:txBody>
                        <a:bodyPr/>
                        <a:lstStyle/>
                        <a:p>
                          <a:r>
                            <a:rPr lang="en-US" sz="1200" dirty="0"/>
                            <a:t>1</a:t>
                          </a:r>
                        </a:p>
                      </a:txBody>
                      <a:tcPr>
                        <a:solidFill>
                          <a:srgbClr val="FF0000"/>
                        </a:solidFill>
                      </a:tcPr>
                    </a:tc>
                    <a:tc>
                      <a:txBody>
                        <a:bodyPr/>
                        <a:lstStyle/>
                        <a:p>
                          <a:r>
                            <a:rPr lang="en-US" sz="1200" dirty="0"/>
                            <a:t>1</a:t>
                          </a:r>
                        </a:p>
                      </a:txBody>
                      <a:tcPr>
                        <a:solidFill>
                          <a:srgbClr val="FF0000"/>
                        </a:solidFill>
                      </a:tcPr>
                    </a:tc>
                    <a:extLst>
                      <a:ext uri="{0D108BD9-81ED-4DB2-BD59-A6C34878D82A}">
                        <a16:rowId xmlns:a16="http://schemas.microsoft.com/office/drawing/2014/main" val="2811885442"/>
                      </a:ext>
                    </a:extLst>
                  </a:tr>
                  <a:tr h="397882">
                    <a:tc>
                      <a:txBody>
                        <a:bodyPr/>
                        <a:lstStyle/>
                        <a:p>
                          <a:pPr algn="ctr"/>
                          <a:r>
                            <a:rPr lang="en-US" sz="1200" dirty="0"/>
                            <a:t>0</a:t>
                          </a:r>
                        </a:p>
                      </a:txBody>
                      <a:tcPr/>
                    </a:tc>
                    <a:tc>
                      <a:txBody>
                        <a:bodyPr/>
                        <a:lstStyle/>
                        <a:p>
                          <a:pPr algn="ctr"/>
                          <a:r>
                            <a:rPr lang="en-US" sz="12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ea typeface="Cambria Math" panose="02040503050406030204" pitchFamily="18" charset="0"/>
                                  </a:rPr>
                                  <m:t>0</m:t>
                                </m:r>
                              </m:oMath>
                            </m:oMathPara>
                          </a14:m>
                          <a:endParaRPr lang="en-US" sz="1200" dirty="0"/>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0</a:t>
                          </a:r>
                        </a:p>
                      </a:txBody>
                      <a:tcP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0</a:t>
                          </a:r>
                        </a:p>
                      </a:txBody>
                      <a:tcPr>
                        <a:solidFill>
                          <a:srgbClr val="FF0000"/>
                        </a:solidFill>
                      </a:tcPr>
                    </a:tc>
                    <a:extLst>
                      <a:ext uri="{0D108BD9-81ED-4DB2-BD59-A6C34878D82A}">
                        <a16:rowId xmlns:a16="http://schemas.microsoft.com/office/drawing/2014/main" val="495569785"/>
                      </a:ext>
                    </a:extLst>
                  </a:tr>
                  <a:tr h="397882">
                    <a:tc>
                      <a:txBody>
                        <a:bodyPr/>
                        <a:lstStyle/>
                        <a:p>
                          <a:pPr algn="ctr"/>
                          <a:r>
                            <a:rPr lang="en-US" sz="1200" dirty="0"/>
                            <a:t>1</a:t>
                          </a:r>
                        </a:p>
                      </a:txBody>
                      <a:tcPr/>
                    </a:tc>
                    <a:tc>
                      <a:txBody>
                        <a:bodyPr/>
                        <a:lstStyle/>
                        <a:p>
                          <a:pPr algn="ctr"/>
                          <a:r>
                            <a:rPr lang="en-US" sz="1200" dirty="0"/>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ea typeface="Cambria Math" panose="02040503050406030204" pitchFamily="18" charset="0"/>
                                  </a:rPr>
                                  <m:t>0</m:t>
                                </m:r>
                              </m:oMath>
                            </m:oMathPara>
                          </a14:m>
                          <a:endParaRPr lang="en-US" sz="1200" dirty="0"/>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0</a:t>
                          </a:r>
                        </a:p>
                      </a:txBody>
                      <a:tcP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0</a:t>
                          </a:r>
                        </a:p>
                      </a:txBody>
                      <a:tcPr>
                        <a:solidFill>
                          <a:srgbClr val="FF0000"/>
                        </a:solidFill>
                      </a:tcPr>
                    </a:tc>
                    <a:extLst>
                      <a:ext uri="{0D108BD9-81ED-4DB2-BD59-A6C34878D82A}">
                        <a16:rowId xmlns:a16="http://schemas.microsoft.com/office/drawing/2014/main" val="2041559704"/>
                      </a:ext>
                    </a:extLst>
                  </a:tr>
                  <a:tr h="397882">
                    <a:tc>
                      <a:txBody>
                        <a:bodyPr/>
                        <a:lstStyle/>
                        <a:p>
                          <a:pPr algn="ctr"/>
                          <a:r>
                            <a:rPr lang="en-US" sz="1200" dirty="0"/>
                            <a:t>1</a:t>
                          </a:r>
                        </a:p>
                      </a:txBody>
                      <a:tcPr/>
                    </a:tc>
                    <a:tc>
                      <a:txBody>
                        <a:bodyPr/>
                        <a:lstStyle/>
                        <a:p>
                          <a:pPr algn="ctr"/>
                          <a:r>
                            <a:rPr lang="en-US" sz="12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0</a:t>
                          </a:r>
                        </a:p>
                      </a:txBody>
                      <a:tcP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a:t>
                          </a:r>
                        </a:p>
                      </a:txBody>
                      <a:tcPr>
                        <a:solidFill>
                          <a:srgbClr val="FF0000"/>
                        </a:solidFill>
                      </a:tcPr>
                    </a:tc>
                    <a:extLst>
                      <a:ext uri="{0D108BD9-81ED-4DB2-BD59-A6C34878D82A}">
                        <a16:rowId xmlns:a16="http://schemas.microsoft.com/office/drawing/2014/main" val="2769572223"/>
                      </a:ext>
                    </a:extLst>
                  </a:tr>
                </a:tbl>
              </a:graphicData>
            </a:graphic>
          </p:graphicFrame>
        </mc:Choice>
        <mc:Fallback xmlns="">
          <p:graphicFrame>
            <p:nvGraphicFramePr>
              <p:cNvPr id="118" name="Table 8">
                <a:extLst>
                  <a:ext uri="{FF2B5EF4-FFF2-40B4-BE49-F238E27FC236}">
                    <a16:creationId xmlns:a16="http://schemas.microsoft.com/office/drawing/2014/main" id="{5DA29880-0152-40C6-9B5E-7F1A51F7F479}"/>
                  </a:ext>
                </a:extLst>
              </p:cNvPr>
              <p:cNvGraphicFramePr>
                <a:graphicFrameLocks noGrp="1"/>
              </p:cNvGraphicFramePr>
              <p:nvPr>
                <p:extLst>
                  <p:ext uri="{D42A27DB-BD31-4B8C-83A1-F6EECF244321}">
                    <p14:modId xmlns:p14="http://schemas.microsoft.com/office/powerpoint/2010/main" val="2566196657"/>
                  </p:ext>
                </p:extLst>
              </p:nvPr>
            </p:nvGraphicFramePr>
            <p:xfrm>
              <a:off x="6010819" y="4307796"/>
              <a:ext cx="2808990" cy="1869794"/>
            </p:xfrm>
            <a:graphic>
              <a:graphicData uri="http://schemas.openxmlformats.org/drawingml/2006/table">
                <a:tbl>
                  <a:tblPr firstRow="1" bandRow="1">
                    <a:tableStyleId>{5C22544A-7EE6-4342-B048-85BDC9FD1C3A}</a:tableStyleId>
                  </a:tblPr>
                  <a:tblGrid>
                    <a:gridCol w="334315">
                      <a:extLst>
                        <a:ext uri="{9D8B030D-6E8A-4147-A177-3AD203B41FA5}">
                          <a16:colId xmlns:a16="http://schemas.microsoft.com/office/drawing/2014/main" val="3971967836"/>
                        </a:ext>
                      </a:extLst>
                    </a:gridCol>
                    <a:gridCol w="365398">
                      <a:extLst>
                        <a:ext uri="{9D8B030D-6E8A-4147-A177-3AD203B41FA5}">
                          <a16:colId xmlns:a16="http://schemas.microsoft.com/office/drawing/2014/main" val="318142137"/>
                        </a:ext>
                      </a:extLst>
                    </a:gridCol>
                    <a:gridCol w="689995">
                      <a:extLst>
                        <a:ext uri="{9D8B030D-6E8A-4147-A177-3AD203B41FA5}">
                          <a16:colId xmlns:a16="http://schemas.microsoft.com/office/drawing/2014/main" val="793757315"/>
                        </a:ext>
                      </a:extLst>
                    </a:gridCol>
                    <a:gridCol w="709641">
                      <a:extLst>
                        <a:ext uri="{9D8B030D-6E8A-4147-A177-3AD203B41FA5}">
                          <a16:colId xmlns:a16="http://schemas.microsoft.com/office/drawing/2014/main" val="2157726809"/>
                        </a:ext>
                      </a:extLst>
                    </a:gridCol>
                    <a:gridCol w="709641">
                      <a:extLst>
                        <a:ext uri="{9D8B030D-6E8A-4147-A177-3AD203B41FA5}">
                          <a16:colId xmlns:a16="http://schemas.microsoft.com/office/drawing/2014/main" val="2255675658"/>
                        </a:ext>
                      </a:extLst>
                    </a:gridCol>
                  </a:tblGrid>
                  <a:tr h="274320">
                    <a:tc>
                      <a:txBody>
                        <a:bodyPr/>
                        <a:lstStyle/>
                        <a:p>
                          <a:endParaRPr lang="en-US"/>
                        </a:p>
                      </a:txBody>
                      <a:tcPr>
                        <a:blipFill>
                          <a:blip r:embed="rId15"/>
                          <a:stretch>
                            <a:fillRect l="-3636" t="-2222" r="-745455" b="-588889"/>
                          </a:stretch>
                        </a:blipFill>
                      </a:tcPr>
                    </a:tc>
                    <a:tc>
                      <a:txBody>
                        <a:bodyPr/>
                        <a:lstStyle/>
                        <a:p>
                          <a:endParaRPr lang="en-US"/>
                        </a:p>
                      </a:txBody>
                      <a:tcPr>
                        <a:blipFill>
                          <a:blip r:embed="rId15"/>
                          <a:stretch>
                            <a:fillRect l="-95000" t="-2222" r="-583333" b="-588889"/>
                          </a:stretch>
                        </a:blipFill>
                      </a:tcPr>
                    </a:tc>
                    <a:tc>
                      <a:txBody>
                        <a:bodyPr/>
                        <a:lstStyle/>
                        <a:p>
                          <a:pPr/>
                          <a:endParaRPr lang="en-US" sz="1200" dirty="0"/>
                        </a:p>
                      </a:txBody>
                      <a:tcPr>
                        <a:solidFill>
                          <a:schemeClr val="accent1"/>
                        </a:solidFill>
                      </a:tcPr>
                    </a:tc>
                    <a:tc>
                      <a:txBody>
                        <a:bodyPr/>
                        <a:lstStyle/>
                        <a:p>
                          <a:endParaRPr lang="en-US" sz="1200" dirty="0">
                            <a:solidFill>
                              <a:srgbClr val="FF0000"/>
                            </a:solidFill>
                          </a:endParaRPr>
                        </a:p>
                      </a:txBody>
                      <a:tcPr>
                        <a:solidFill>
                          <a:srgbClr val="FF0000"/>
                        </a:solidFill>
                      </a:tcPr>
                    </a:tc>
                    <a:tc>
                      <a:txBody>
                        <a:bodyPr/>
                        <a:lstStyle/>
                        <a:p>
                          <a:endParaRPr lang="en-US"/>
                        </a:p>
                      </a:txBody>
                      <a:tcPr>
                        <a:blipFill>
                          <a:blip r:embed="rId15"/>
                          <a:stretch>
                            <a:fillRect l="-299138" t="-2222" r="-3448" b="-588889"/>
                          </a:stretch>
                        </a:blipFill>
                      </a:tcPr>
                    </a:tc>
                    <a:extLst>
                      <a:ext uri="{0D108BD9-81ED-4DB2-BD59-A6C34878D82A}">
                        <a16:rowId xmlns:a16="http://schemas.microsoft.com/office/drawing/2014/main" val="3170991233"/>
                      </a:ext>
                    </a:extLst>
                  </a:tr>
                  <a:tr h="401828">
                    <a:tc>
                      <a:txBody>
                        <a:bodyPr/>
                        <a:lstStyle/>
                        <a:p>
                          <a:pPr algn="ctr"/>
                          <a:r>
                            <a:rPr lang="en-US" sz="1200" dirty="0"/>
                            <a:t>0</a:t>
                          </a:r>
                        </a:p>
                      </a:txBody>
                      <a:tcPr/>
                    </a:tc>
                    <a:tc>
                      <a:txBody>
                        <a:bodyPr/>
                        <a:lstStyle/>
                        <a:p>
                          <a:pPr algn="ctr"/>
                          <a:r>
                            <a:rPr lang="en-US" sz="1200" dirty="0"/>
                            <a:t>0</a:t>
                          </a:r>
                        </a:p>
                      </a:txBody>
                      <a:tcPr/>
                    </a:tc>
                    <a:tc>
                      <a:txBody>
                        <a:bodyPr/>
                        <a:lstStyle/>
                        <a:p>
                          <a:pPr algn="ctr"/>
                          <a:r>
                            <a:rPr lang="en-US" sz="1200" dirty="0"/>
                            <a:t>0</a:t>
                          </a:r>
                        </a:p>
                      </a:txBody>
                      <a:tcPr>
                        <a:solidFill>
                          <a:schemeClr val="accent1"/>
                        </a:solidFill>
                      </a:tcPr>
                    </a:tc>
                    <a:tc>
                      <a:txBody>
                        <a:bodyPr/>
                        <a:lstStyle/>
                        <a:p>
                          <a:r>
                            <a:rPr lang="en-US" sz="1200" dirty="0"/>
                            <a:t>1</a:t>
                          </a:r>
                        </a:p>
                      </a:txBody>
                      <a:tcPr>
                        <a:solidFill>
                          <a:srgbClr val="FF0000"/>
                        </a:solidFill>
                      </a:tcPr>
                    </a:tc>
                    <a:tc>
                      <a:txBody>
                        <a:bodyPr/>
                        <a:lstStyle/>
                        <a:p>
                          <a:r>
                            <a:rPr lang="en-US" sz="1200" dirty="0" smtClean="0"/>
                            <a:t>1</a:t>
                          </a:r>
                          <a:endParaRPr lang="en-US" sz="1200" dirty="0"/>
                        </a:p>
                      </a:txBody>
                      <a:tcPr>
                        <a:solidFill>
                          <a:srgbClr val="FF0000"/>
                        </a:solidFill>
                      </a:tcPr>
                    </a:tc>
                    <a:extLst>
                      <a:ext uri="{0D108BD9-81ED-4DB2-BD59-A6C34878D82A}">
                        <a16:rowId xmlns:a16="http://schemas.microsoft.com/office/drawing/2014/main" val="2811885442"/>
                      </a:ext>
                    </a:extLst>
                  </a:tr>
                  <a:tr h="397882">
                    <a:tc>
                      <a:txBody>
                        <a:bodyPr/>
                        <a:lstStyle/>
                        <a:p>
                          <a:pPr algn="ctr"/>
                          <a:r>
                            <a:rPr lang="en-US" sz="1200" dirty="0"/>
                            <a:t>0</a:t>
                          </a:r>
                        </a:p>
                      </a:txBody>
                      <a:tcPr/>
                    </a:tc>
                    <a:tc>
                      <a:txBody>
                        <a:bodyPr/>
                        <a:lstStyle/>
                        <a:p>
                          <a:pPr algn="ctr"/>
                          <a:r>
                            <a:rPr lang="en-US" sz="1200" dirty="0"/>
                            <a:t>1</a:t>
                          </a:r>
                        </a:p>
                      </a:txBody>
                      <a:tcPr/>
                    </a:tc>
                    <a:tc>
                      <a:txBody>
                        <a:bodyPr/>
                        <a:lstStyle/>
                        <a:p>
                          <a:endParaRPr lang="en-US"/>
                        </a:p>
                      </a:txBody>
                      <a:tcPr>
                        <a:blipFill>
                          <a:blip r:embed="rId15"/>
                          <a:stretch>
                            <a:fillRect l="-103540" t="-169697" r="-209735" b="-20151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0</a:t>
                          </a:r>
                        </a:p>
                      </a:txBody>
                      <a:tcP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0</a:t>
                          </a:r>
                          <a:endParaRPr lang="en-US" sz="1200" dirty="0"/>
                        </a:p>
                      </a:txBody>
                      <a:tcPr>
                        <a:solidFill>
                          <a:srgbClr val="FF0000"/>
                        </a:solidFill>
                      </a:tcPr>
                    </a:tc>
                    <a:extLst>
                      <a:ext uri="{0D108BD9-81ED-4DB2-BD59-A6C34878D82A}">
                        <a16:rowId xmlns:a16="http://schemas.microsoft.com/office/drawing/2014/main" val="495569785"/>
                      </a:ext>
                    </a:extLst>
                  </a:tr>
                  <a:tr h="397882">
                    <a:tc>
                      <a:txBody>
                        <a:bodyPr/>
                        <a:lstStyle/>
                        <a:p>
                          <a:pPr algn="ctr"/>
                          <a:r>
                            <a:rPr lang="en-US" sz="1200" dirty="0"/>
                            <a:t>1</a:t>
                          </a:r>
                        </a:p>
                      </a:txBody>
                      <a:tcPr/>
                    </a:tc>
                    <a:tc>
                      <a:txBody>
                        <a:bodyPr/>
                        <a:lstStyle/>
                        <a:p>
                          <a:pPr algn="ctr"/>
                          <a:r>
                            <a:rPr lang="en-US" sz="1200" dirty="0"/>
                            <a:t>0</a:t>
                          </a:r>
                        </a:p>
                      </a:txBody>
                      <a:tcPr/>
                    </a:tc>
                    <a:tc>
                      <a:txBody>
                        <a:bodyPr/>
                        <a:lstStyle/>
                        <a:p>
                          <a:endParaRPr lang="en-US"/>
                        </a:p>
                      </a:txBody>
                      <a:tcPr>
                        <a:blipFill>
                          <a:blip r:embed="rId15"/>
                          <a:stretch>
                            <a:fillRect l="-103540" t="-273846" r="-209735" b="-10461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0</a:t>
                          </a:r>
                        </a:p>
                      </a:txBody>
                      <a:tcP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0</a:t>
                          </a:r>
                          <a:endParaRPr lang="en-US" sz="1200" dirty="0"/>
                        </a:p>
                      </a:txBody>
                      <a:tcPr>
                        <a:solidFill>
                          <a:srgbClr val="FF0000"/>
                        </a:solidFill>
                      </a:tcPr>
                    </a:tc>
                    <a:extLst>
                      <a:ext uri="{0D108BD9-81ED-4DB2-BD59-A6C34878D82A}">
                        <a16:rowId xmlns:a16="http://schemas.microsoft.com/office/drawing/2014/main" val="2041559704"/>
                      </a:ext>
                    </a:extLst>
                  </a:tr>
                  <a:tr h="397882">
                    <a:tc>
                      <a:txBody>
                        <a:bodyPr/>
                        <a:lstStyle/>
                        <a:p>
                          <a:pPr algn="ctr"/>
                          <a:r>
                            <a:rPr lang="en-US" sz="1200" dirty="0"/>
                            <a:t>1</a:t>
                          </a:r>
                        </a:p>
                      </a:txBody>
                      <a:tcPr/>
                    </a:tc>
                    <a:tc>
                      <a:txBody>
                        <a:bodyPr/>
                        <a:lstStyle/>
                        <a:p>
                          <a:pPr algn="ctr"/>
                          <a:r>
                            <a:rPr lang="en-US" sz="1200" dirty="0"/>
                            <a:t>1</a:t>
                          </a:r>
                        </a:p>
                      </a:txBody>
                      <a:tcPr/>
                    </a:tc>
                    <a:tc>
                      <a:txBody>
                        <a:bodyPr/>
                        <a:lstStyle/>
                        <a:p>
                          <a:endParaRPr lang="en-US"/>
                        </a:p>
                      </a:txBody>
                      <a:tcPr>
                        <a:blipFill>
                          <a:blip r:embed="rId15"/>
                          <a:stretch>
                            <a:fillRect l="-103540" t="-368182" r="-209735" b="-303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0</a:t>
                          </a:r>
                        </a:p>
                      </a:txBody>
                      <a:tcP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1</a:t>
                          </a:r>
                          <a:endParaRPr lang="en-US" sz="1200" dirty="0"/>
                        </a:p>
                      </a:txBody>
                      <a:tcPr>
                        <a:solidFill>
                          <a:srgbClr val="FF0000"/>
                        </a:solidFill>
                      </a:tcPr>
                    </a:tc>
                    <a:extLst>
                      <a:ext uri="{0D108BD9-81ED-4DB2-BD59-A6C34878D82A}">
                        <a16:rowId xmlns:a16="http://schemas.microsoft.com/office/drawing/2014/main" val="2769572223"/>
                      </a:ext>
                    </a:extLst>
                  </a:tr>
                </a:tbl>
              </a:graphicData>
            </a:graphic>
          </p:graphicFrame>
        </mc:Fallback>
      </mc:AlternateContent>
      <p:grpSp>
        <p:nvGrpSpPr>
          <p:cNvPr id="126" name="Group 125">
            <a:extLst>
              <a:ext uri="{FF2B5EF4-FFF2-40B4-BE49-F238E27FC236}">
                <a16:creationId xmlns:a16="http://schemas.microsoft.com/office/drawing/2014/main" id="{7C388F4E-8A41-442C-9627-18F6B77C5B79}"/>
              </a:ext>
            </a:extLst>
          </p:cNvPr>
          <p:cNvGrpSpPr/>
          <p:nvPr/>
        </p:nvGrpSpPr>
        <p:grpSpPr>
          <a:xfrm>
            <a:off x="2833155" y="4485426"/>
            <a:ext cx="1440906" cy="1972076"/>
            <a:chOff x="3037614" y="4640488"/>
            <a:chExt cx="1440906" cy="1972076"/>
          </a:xfrm>
        </p:grpSpPr>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00B4B8B1-7CC3-4867-A9E6-6ED0A2E02B1B}"/>
                    </a:ext>
                  </a:extLst>
                </p:cNvPr>
                <p:cNvSpPr txBox="1"/>
                <p:nvPr/>
              </p:nvSpPr>
              <p:spPr>
                <a:xfrm>
                  <a:off x="3891814" y="6184084"/>
                  <a:ext cx="237351" cy="2309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116" name="TextBox 115">
                  <a:extLst>
                    <a:ext uri="{FF2B5EF4-FFF2-40B4-BE49-F238E27FC236}">
                      <a16:creationId xmlns:a16="http://schemas.microsoft.com/office/drawing/2014/main" id="{00B4B8B1-7CC3-4867-A9E6-6ED0A2E02B1B}"/>
                    </a:ext>
                  </a:extLst>
                </p:cNvPr>
                <p:cNvSpPr txBox="1">
                  <a:spLocks noRot="1" noChangeAspect="1" noMove="1" noResize="1" noEditPoints="1" noAdjustHandles="1" noChangeArrowheads="1" noChangeShapeType="1" noTextEdit="1"/>
                </p:cNvSpPr>
                <p:nvPr/>
              </p:nvSpPr>
              <p:spPr>
                <a:xfrm>
                  <a:off x="3891814" y="6184084"/>
                  <a:ext cx="237351" cy="230918"/>
                </a:xfrm>
                <a:prstGeom prst="rect">
                  <a:avLst/>
                </a:prstGeom>
                <a:blipFill>
                  <a:blip r:embed="rId16"/>
                  <a:stretch>
                    <a:fillRect r="-25641" b="-52632"/>
                  </a:stretch>
                </a:blipFill>
              </p:spPr>
              <p:txBody>
                <a:bodyPr/>
                <a:lstStyle/>
                <a:p>
                  <a:r>
                    <a:rPr lang="en-US">
                      <a:noFill/>
                    </a:rPr>
                    <a:t> </a:t>
                  </a:r>
                </a:p>
              </p:txBody>
            </p:sp>
          </mc:Fallback>
        </mc:AlternateContent>
        <p:grpSp>
          <p:nvGrpSpPr>
            <p:cNvPr id="125" name="Group 124">
              <a:extLst>
                <a:ext uri="{FF2B5EF4-FFF2-40B4-BE49-F238E27FC236}">
                  <a16:creationId xmlns:a16="http://schemas.microsoft.com/office/drawing/2014/main" id="{DBBE7554-7BD1-49BE-9737-B90EC73ED350}"/>
                </a:ext>
              </a:extLst>
            </p:cNvPr>
            <p:cNvGrpSpPr/>
            <p:nvPr/>
          </p:nvGrpSpPr>
          <p:grpSpPr>
            <a:xfrm>
              <a:off x="3037614" y="4640488"/>
              <a:ext cx="1440906" cy="1972076"/>
              <a:chOff x="3037614" y="4640488"/>
              <a:chExt cx="1440906" cy="1972076"/>
            </a:xfrm>
          </p:grpSpPr>
          <p:grpSp>
            <p:nvGrpSpPr>
              <p:cNvPr id="16" name="Group 15">
                <a:extLst>
                  <a:ext uri="{FF2B5EF4-FFF2-40B4-BE49-F238E27FC236}">
                    <a16:creationId xmlns:a16="http://schemas.microsoft.com/office/drawing/2014/main" id="{FA2BAE59-B3DD-4ABB-AFC3-192817D7BCE5}"/>
                  </a:ext>
                </a:extLst>
              </p:cNvPr>
              <p:cNvGrpSpPr/>
              <p:nvPr/>
            </p:nvGrpSpPr>
            <p:grpSpPr>
              <a:xfrm>
                <a:off x="3037614" y="4640488"/>
                <a:ext cx="1440906" cy="1972076"/>
                <a:chOff x="3160036" y="4648664"/>
                <a:chExt cx="1441476" cy="1963329"/>
              </a:xfrm>
            </p:grpSpPr>
            <p:sp>
              <p:nvSpPr>
                <p:cNvPr id="107" name="Oval 106">
                  <a:extLst>
                    <a:ext uri="{FF2B5EF4-FFF2-40B4-BE49-F238E27FC236}">
                      <a16:creationId xmlns:a16="http://schemas.microsoft.com/office/drawing/2014/main" id="{997C0337-DA27-4098-B725-6572C5CCC941}"/>
                    </a:ext>
                  </a:extLst>
                </p:cNvPr>
                <p:cNvSpPr/>
                <p:nvPr/>
              </p:nvSpPr>
              <p:spPr>
                <a:xfrm>
                  <a:off x="3909990" y="5413508"/>
                  <a:ext cx="451270" cy="448220"/>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Arrow Connector 107">
                  <a:extLst>
                    <a:ext uri="{FF2B5EF4-FFF2-40B4-BE49-F238E27FC236}">
                      <a16:creationId xmlns:a16="http://schemas.microsoft.com/office/drawing/2014/main" id="{5FE23D26-12C1-4E90-A757-FB31DDEE6284}"/>
                    </a:ext>
                  </a:extLst>
                </p:cNvPr>
                <p:cNvCxnSpPr>
                  <a:cxnSpLocks/>
                  <a:stCxn id="89" idx="6"/>
                  <a:endCxn id="107" idx="2"/>
                </p:cNvCxnSpPr>
                <p:nvPr/>
              </p:nvCxnSpPr>
              <p:spPr>
                <a:xfrm>
                  <a:off x="3432515" y="4648664"/>
                  <a:ext cx="477475" cy="9889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EAC782-5FC4-4E1D-9988-7FDD73B10017}"/>
                    </a:ext>
                  </a:extLst>
                </p:cNvPr>
                <p:cNvCxnSpPr>
                  <a:cxnSpLocks/>
                  <a:stCxn id="112" idx="0"/>
                  <a:endCxn id="107" idx="2"/>
                </p:cNvCxnSpPr>
                <p:nvPr/>
              </p:nvCxnSpPr>
              <p:spPr>
                <a:xfrm>
                  <a:off x="3467028" y="5635417"/>
                  <a:ext cx="442961" cy="22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C55CEF9-856C-4E41-A7A8-84CACE024773}"/>
                    </a:ext>
                  </a:extLst>
                </p:cNvPr>
                <p:cNvSpPr txBox="1"/>
                <p:nvPr/>
              </p:nvSpPr>
              <p:spPr>
                <a:xfrm>
                  <a:off x="3160036" y="4842221"/>
                  <a:ext cx="582441" cy="367694"/>
                </a:xfrm>
                <a:prstGeom prst="rect">
                  <a:avLst/>
                </a:prstGeom>
                <a:noFill/>
              </p:spPr>
              <p:txBody>
                <a:bodyPr wrap="none" rtlCol="0">
                  <a:spAutoFit/>
                </a:bodyPr>
                <a:lstStyle/>
                <a:p>
                  <a:r>
                    <a:rPr lang="en-US" dirty="0"/>
                    <a:t> -20</a:t>
                  </a:r>
                </a:p>
              </p:txBody>
            </p:sp>
            <p:sp>
              <p:nvSpPr>
                <p:cNvPr id="112" name="TextBox 111">
                  <a:extLst>
                    <a:ext uri="{FF2B5EF4-FFF2-40B4-BE49-F238E27FC236}">
                      <a16:creationId xmlns:a16="http://schemas.microsoft.com/office/drawing/2014/main" id="{FA12A783-658B-4279-8169-B4C31D03410B}"/>
                    </a:ext>
                  </a:extLst>
                </p:cNvPr>
                <p:cNvSpPr txBox="1"/>
                <p:nvPr/>
              </p:nvSpPr>
              <p:spPr>
                <a:xfrm>
                  <a:off x="3286820" y="5635417"/>
                  <a:ext cx="360417" cy="215736"/>
                </a:xfrm>
                <a:prstGeom prst="rect">
                  <a:avLst/>
                </a:prstGeom>
                <a:noFill/>
              </p:spPr>
              <p:txBody>
                <a:bodyPr wrap="none" rtlCol="0">
                  <a:spAutoFit/>
                </a:bodyPr>
                <a:lstStyle/>
                <a:p>
                  <a:r>
                    <a:rPr lang="en-US" dirty="0"/>
                    <a:t> -20</a:t>
                  </a:r>
                </a:p>
              </p:txBody>
            </p:sp>
            <p:sp>
              <p:nvSpPr>
                <p:cNvPr id="113" name="Oval 112">
                  <a:extLst>
                    <a:ext uri="{FF2B5EF4-FFF2-40B4-BE49-F238E27FC236}">
                      <a16:creationId xmlns:a16="http://schemas.microsoft.com/office/drawing/2014/main" id="{98C2AA15-E497-4BC9-BFDA-1D6B729A9315}"/>
                    </a:ext>
                  </a:extLst>
                </p:cNvPr>
                <p:cNvSpPr/>
                <p:nvPr/>
              </p:nvSpPr>
              <p:spPr>
                <a:xfrm>
                  <a:off x="3921015" y="6163773"/>
                  <a:ext cx="451270" cy="4482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26591CD8-C105-4A10-8113-5C4EE40DC3C5}"/>
                    </a:ext>
                  </a:extLst>
                </p:cNvPr>
                <p:cNvSpPr txBox="1"/>
                <p:nvPr/>
              </p:nvSpPr>
              <p:spPr>
                <a:xfrm>
                  <a:off x="4160366" y="5854410"/>
                  <a:ext cx="441146" cy="369332"/>
                </a:xfrm>
                <a:prstGeom prst="rect">
                  <a:avLst/>
                </a:prstGeom>
                <a:noFill/>
              </p:spPr>
              <p:txBody>
                <a:bodyPr wrap="square" rtlCol="0">
                  <a:spAutoFit/>
                </a:bodyPr>
                <a:lstStyle/>
                <a:p>
                  <a:r>
                    <a:rPr lang="en-US" dirty="0"/>
                    <a:t>10</a:t>
                  </a:r>
                </a:p>
              </p:txBody>
            </p:sp>
            <p:cxnSp>
              <p:nvCxnSpPr>
                <p:cNvPr id="115" name="Straight Arrow Connector 114">
                  <a:extLst>
                    <a:ext uri="{FF2B5EF4-FFF2-40B4-BE49-F238E27FC236}">
                      <a16:creationId xmlns:a16="http://schemas.microsoft.com/office/drawing/2014/main" id="{1DDB6D0A-4303-408B-94A9-2422EE3CEE1D}"/>
                    </a:ext>
                  </a:extLst>
                </p:cNvPr>
                <p:cNvCxnSpPr>
                  <a:cxnSpLocks/>
                </p:cNvCxnSpPr>
                <p:nvPr/>
              </p:nvCxnSpPr>
              <p:spPr>
                <a:xfrm flipH="1" flipV="1">
                  <a:off x="4133297" y="5859238"/>
                  <a:ext cx="16132" cy="3276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80238C6B-8DCC-45EB-8CEF-D9C3F36D5069}"/>
                      </a:ext>
                    </a:extLst>
                  </p:cNvPr>
                  <p:cNvSpPr txBox="1"/>
                  <p:nvPr/>
                </p:nvSpPr>
                <p:spPr>
                  <a:xfrm>
                    <a:off x="3719237" y="5401957"/>
                    <a:ext cx="631070" cy="4507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oMath>
                      </m:oMathPara>
                    </a14:m>
                    <a:endParaRPr lang="en-US" dirty="0"/>
                  </a:p>
                </p:txBody>
              </p:sp>
            </mc:Choice>
            <mc:Fallback xmlns="">
              <p:sp>
                <p:nvSpPr>
                  <p:cNvPr id="117" name="TextBox 116">
                    <a:extLst>
                      <a:ext uri="{FF2B5EF4-FFF2-40B4-BE49-F238E27FC236}">
                        <a16:creationId xmlns:a16="http://schemas.microsoft.com/office/drawing/2014/main" id="{80238C6B-8DCC-45EB-8CEF-D9C3F36D5069}"/>
                      </a:ext>
                    </a:extLst>
                  </p:cNvPr>
                  <p:cNvSpPr txBox="1">
                    <a:spLocks noRot="1" noChangeAspect="1" noMove="1" noResize="1" noEditPoints="1" noAdjustHandles="1" noChangeArrowheads="1" noChangeShapeType="1" noTextEdit="1"/>
                  </p:cNvSpPr>
                  <p:nvPr/>
                </p:nvSpPr>
                <p:spPr>
                  <a:xfrm>
                    <a:off x="3719237" y="5401957"/>
                    <a:ext cx="631070" cy="450764"/>
                  </a:xfrm>
                  <a:prstGeom prst="rect">
                    <a:avLst/>
                  </a:prstGeom>
                  <a:blipFill>
                    <a:blip r:embed="rId17"/>
                    <a:stretch>
                      <a:fillRect/>
                    </a:stretch>
                  </a:blipFill>
                </p:spPr>
                <p:txBody>
                  <a:bodyPr/>
                  <a:lstStyle/>
                  <a:p>
                    <a:r>
                      <a:rPr lang="en-US">
                        <a:noFill/>
                      </a:rPr>
                      <a:t> </a:t>
                    </a:r>
                  </a:p>
                </p:txBody>
              </p:sp>
            </mc:Fallback>
          </mc:AlternateContent>
        </p:grpSp>
      </p:grpSp>
      <p:grpSp>
        <p:nvGrpSpPr>
          <p:cNvPr id="138" name="Group 137">
            <a:extLst>
              <a:ext uri="{FF2B5EF4-FFF2-40B4-BE49-F238E27FC236}">
                <a16:creationId xmlns:a16="http://schemas.microsoft.com/office/drawing/2014/main" id="{5D723222-490F-497E-864D-2A17EB820898}"/>
              </a:ext>
            </a:extLst>
          </p:cNvPr>
          <p:cNvGrpSpPr/>
          <p:nvPr/>
        </p:nvGrpSpPr>
        <p:grpSpPr>
          <a:xfrm>
            <a:off x="4043845" y="4175531"/>
            <a:ext cx="1708451" cy="1225324"/>
            <a:chOff x="1389087" y="4255982"/>
            <a:chExt cx="2726131" cy="1968523"/>
          </a:xfrm>
        </p:grpSpPr>
        <p:grpSp>
          <p:nvGrpSpPr>
            <p:cNvPr id="139" name="Group 138">
              <a:extLst>
                <a:ext uri="{FF2B5EF4-FFF2-40B4-BE49-F238E27FC236}">
                  <a16:creationId xmlns:a16="http://schemas.microsoft.com/office/drawing/2014/main" id="{0920FE32-1C3A-4FEA-BC2F-657CD0DFDED9}"/>
                </a:ext>
              </a:extLst>
            </p:cNvPr>
            <p:cNvGrpSpPr/>
            <p:nvPr/>
          </p:nvGrpSpPr>
          <p:grpSpPr>
            <a:xfrm>
              <a:off x="2948418" y="4824757"/>
              <a:ext cx="1166800" cy="1008112"/>
              <a:chOff x="6372200" y="1844824"/>
              <a:chExt cx="1972970" cy="1681181"/>
            </a:xfrm>
          </p:grpSpPr>
          <p:pic>
            <p:nvPicPr>
              <p:cNvPr id="154" name="Picture 153">
                <a:extLst>
                  <a:ext uri="{FF2B5EF4-FFF2-40B4-BE49-F238E27FC236}">
                    <a16:creationId xmlns:a16="http://schemas.microsoft.com/office/drawing/2014/main" id="{CDA5EF7C-FA48-4F69-A447-5C3E02132E32}"/>
                  </a:ext>
                </a:extLst>
              </p:cNvPr>
              <p:cNvPicPr>
                <a:picLocks noChangeAspect="1"/>
              </p:cNvPicPr>
              <p:nvPr/>
            </p:nvPicPr>
            <p:blipFill rotWithShape="1">
              <a:blip r:embed="rId4"/>
              <a:srcRect l="82428" t="29965" r="205" b="49675"/>
              <a:stretch/>
            </p:blipFill>
            <p:spPr>
              <a:xfrm>
                <a:off x="7085205" y="2753325"/>
                <a:ext cx="1259965" cy="772680"/>
              </a:xfrm>
              <a:prstGeom prst="rect">
                <a:avLst/>
              </a:prstGeom>
            </p:spPr>
          </p:pic>
          <p:sp>
            <p:nvSpPr>
              <p:cNvPr id="155" name="Rectangle 154">
                <a:extLst>
                  <a:ext uri="{FF2B5EF4-FFF2-40B4-BE49-F238E27FC236}">
                    <a16:creationId xmlns:a16="http://schemas.microsoft.com/office/drawing/2014/main" id="{0F0BDC37-708C-4BB9-B6F7-FFE797417559}"/>
                  </a:ext>
                </a:extLst>
              </p:cNvPr>
              <p:cNvSpPr/>
              <p:nvPr/>
            </p:nvSpPr>
            <p:spPr>
              <a:xfrm>
                <a:off x="6372200" y="1844824"/>
                <a:ext cx="108012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Oval 143">
              <a:extLst>
                <a:ext uri="{FF2B5EF4-FFF2-40B4-BE49-F238E27FC236}">
                  <a16:creationId xmlns:a16="http://schemas.microsoft.com/office/drawing/2014/main" id="{3A3D1A8D-7967-49E2-AA36-48B68F12BA5C}"/>
                </a:ext>
              </a:extLst>
            </p:cNvPr>
            <p:cNvSpPr/>
            <p:nvPr/>
          </p:nvSpPr>
          <p:spPr>
            <a:xfrm>
              <a:off x="1997195" y="5229200"/>
              <a:ext cx="720080" cy="720080"/>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4FBC0E33-DD88-4EAF-AF49-3CF6B724E786}"/>
                </a:ext>
              </a:extLst>
            </p:cNvPr>
            <p:cNvSpPr/>
            <p:nvPr/>
          </p:nvSpPr>
          <p:spPr>
            <a:xfrm>
              <a:off x="1997195" y="4255982"/>
              <a:ext cx="72008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6" name="Straight Arrow Connector 145">
              <a:extLst>
                <a:ext uri="{FF2B5EF4-FFF2-40B4-BE49-F238E27FC236}">
                  <a16:creationId xmlns:a16="http://schemas.microsoft.com/office/drawing/2014/main" id="{452ED5EE-198F-4F36-B5C1-B4E41E5E6746}"/>
                </a:ext>
              </a:extLst>
            </p:cNvPr>
            <p:cNvCxnSpPr>
              <a:endCxn id="144" idx="2"/>
            </p:cNvCxnSpPr>
            <p:nvPr/>
          </p:nvCxnSpPr>
          <p:spPr>
            <a:xfrm>
              <a:off x="1389087" y="5229200"/>
              <a:ext cx="608108" cy="3600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59C3DB6A-C014-4298-B927-516211130681}"/>
                </a:ext>
              </a:extLst>
            </p:cNvPr>
            <p:cNvCxnSpPr>
              <a:cxnSpLocks/>
              <a:endCxn id="144" idx="2"/>
            </p:cNvCxnSpPr>
            <p:nvPr/>
          </p:nvCxnSpPr>
          <p:spPr>
            <a:xfrm flipV="1">
              <a:off x="1389087" y="5589240"/>
              <a:ext cx="608108" cy="463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49E60ECC-74DD-4E13-AF06-9DE6810A4A46}"/>
                </a:ext>
              </a:extLst>
            </p:cNvPr>
            <p:cNvCxnSpPr>
              <a:cxnSpLocks/>
              <a:stCxn id="145" idx="4"/>
              <a:endCxn id="144" idx="0"/>
            </p:cNvCxnSpPr>
            <p:nvPr/>
          </p:nvCxnSpPr>
          <p:spPr>
            <a:xfrm>
              <a:off x="2357235" y="4976062"/>
              <a:ext cx="0" cy="2531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B6C6515D-C012-4B81-821D-1E8BE56B03A9}"/>
                    </a:ext>
                  </a:extLst>
                </p:cNvPr>
                <p:cNvSpPr txBox="1"/>
                <p:nvPr/>
              </p:nvSpPr>
              <p:spPr>
                <a:xfrm>
                  <a:off x="2167792" y="4429583"/>
                  <a:ext cx="3788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23" name="TextBox 22">
                  <a:extLst>
                    <a:ext uri="{FF2B5EF4-FFF2-40B4-BE49-F238E27FC236}">
                      <a16:creationId xmlns:a16="http://schemas.microsoft.com/office/drawing/2014/main" id="{6EE569E7-4F0F-44A4-B566-95E54AEC028A}"/>
                    </a:ext>
                  </a:extLst>
                </p:cNvPr>
                <p:cNvSpPr txBox="1">
                  <a:spLocks noRot="1" noChangeAspect="1" noMove="1" noResize="1" noEditPoints="1" noAdjustHandles="1" noChangeArrowheads="1" noChangeShapeType="1" noTextEdit="1"/>
                </p:cNvSpPr>
                <p:nvPr/>
              </p:nvSpPr>
              <p:spPr>
                <a:xfrm>
                  <a:off x="2167792" y="4429583"/>
                  <a:ext cx="378885" cy="369332"/>
                </a:xfrm>
                <a:prstGeom prst="rect">
                  <a:avLst/>
                </a:prstGeom>
                <a:blipFill>
                  <a:blip r:embed="rId10"/>
                  <a:stretch>
                    <a:fillRect b="-16000"/>
                  </a:stretch>
                </a:blipFill>
              </p:spPr>
              <p:txBody>
                <a:bodyPr/>
                <a:lstStyle/>
                <a:p>
                  <a:r>
                    <a:rPr lang="en-US">
                      <a:noFill/>
                    </a:rPr>
                    <a:t> </a:t>
                  </a:r>
                </a:p>
              </p:txBody>
            </p:sp>
          </mc:Fallback>
        </mc:AlternateContent>
        <p:cxnSp>
          <p:nvCxnSpPr>
            <p:cNvPr id="150" name="Straight Arrow Connector 149">
              <a:extLst>
                <a:ext uri="{FF2B5EF4-FFF2-40B4-BE49-F238E27FC236}">
                  <a16:creationId xmlns:a16="http://schemas.microsoft.com/office/drawing/2014/main" id="{8DF428BB-F408-4C9E-8D56-2916F849E4D5}"/>
                </a:ext>
              </a:extLst>
            </p:cNvPr>
            <p:cNvCxnSpPr>
              <a:cxnSpLocks/>
              <a:stCxn id="144" idx="6"/>
              <a:endCxn id="154" idx="1"/>
            </p:cNvCxnSpPr>
            <p:nvPr/>
          </p:nvCxnSpPr>
          <p:spPr>
            <a:xfrm>
              <a:off x="2717275" y="5589240"/>
              <a:ext cx="652809" cy="119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267F59AB-A0EF-4412-BA42-9ADF1E2C591E}"/>
                </a:ext>
              </a:extLst>
            </p:cNvPr>
            <p:cNvSpPr txBox="1"/>
            <p:nvPr/>
          </p:nvSpPr>
          <p:spPr>
            <a:xfrm>
              <a:off x="1571934" y="5777295"/>
              <a:ext cx="575748" cy="447210"/>
            </a:xfrm>
            <a:prstGeom prst="rect">
              <a:avLst/>
            </a:prstGeom>
            <a:noFill/>
          </p:spPr>
          <p:txBody>
            <a:bodyPr wrap="none" rtlCol="0">
              <a:spAutoFit/>
            </a:bodyPr>
            <a:lstStyle/>
            <a:p>
              <a:r>
                <a:rPr lang="en-US" dirty="0"/>
                <a:t> 20</a:t>
              </a:r>
            </a:p>
          </p:txBody>
        </p:sp>
        <p:sp>
          <p:nvSpPr>
            <p:cNvPr id="152" name="TextBox 151">
              <a:extLst>
                <a:ext uri="{FF2B5EF4-FFF2-40B4-BE49-F238E27FC236}">
                  <a16:creationId xmlns:a16="http://schemas.microsoft.com/office/drawing/2014/main" id="{A3A630B6-1596-4230-A8F3-51BB7C5483C2}"/>
                </a:ext>
              </a:extLst>
            </p:cNvPr>
            <p:cNvSpPr txBox="1"/>
            <p:nvPr/>
          </p:nvSpPr>
          <p:spPr>
            <a:xfrm>
              <a:off x="1619692" y="5034704"/>
              <a:ext cx="502683" cy="447210"/>
            </a:xfrm>
            <a:prstGeom prst="rect">
              <a:avLst/>
            </a:prstGeom>
            <a:noFill/>
          </p:spPr>
          <p:txBody>
            <a:bodyPr wrap="none" rtlCol="0">
              <a:spAutoFit/>
            </a:bodyPr>
            <a:lstStyle/>
            <a:p>
              <a:r>
                <a:rPr lang="en-US" dirty="0"/>
                <a:t>20</a:t>
              </a:r>
            </a:p>
          </p:txBody>
        </p:sp>
        <p:sp>
          <p:nvSpPr>
            <p:cNvPr id="153" name="TextBox 152">
              <a:extLst>
                <a:ext uri="{FF2B5EF4-FFF2-40B4-BE49-F238E27FC236}">
                  <a16:creationId xmlns:a16="http://schemas.microsoft.com/office/drawing/2014/main" id="{FAE45E1B-B409-44FE-AD33-A6187B6A00A5}"/>
                </a:ext>
              </a:extLst>
            </p:cNvPr>
            <p:cNvSpPr txBox="1"/>
            <p:nvPr/>
          </p:nvSpPr>
          <p:spPr>
            <a:xfrm>
              <a:off x="2357600" y="4901979"/>
              <a:ext cx="590361" cy="447210"/>
            </a:xfrm>
            <a:prstGeom prst="rect">
              <a:avLst/>
            </a:prstGeom>
            <a:noFill/>
          </p:spPr>
          <p:txBody>
            <a:bodyPr wrap="none" rtlCol="0">
              <a:spAutoFit/>
            </a:bodyPr>
            <a:lstStyle/>
            <a:p>
              <a:r>
                <a:rPr lang="en-US" dirty="0"/>
                <a:t>-10</a:t>
              </a:r>
            </a:p>
          </p:txBody>
        </p:sp>
      </p:grpSp>
      <p:sp>
        <p:nvSpPr>
          <p:cNvPr id="3" name="Rectangle 2"/>
          <p:cNvSpPr/>
          <p:nvPr/>
        </p:nvSpPr>
        <p:spPr>
          <a:xfrm>
            <a:off x="7407554" y="4162330"/>
            <a:ext cx="1484926" cy="2074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135949" y="4102608"/>
            <a:ext cx="970294" cy="2074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1w1w</a:t>
            </a:r>
          </a:p>
        </p:txBody>
      </p:sp>
      <p:sp>
        <p:nvSpPr>
          <p:cNvPr id="4" name="Rectangle 3"/>
          <p:cNvSpPr/>
          <p:nvPr/>
        </p:nvSpPr>
        <p:spPr>
          <a:xfrm>
            <a:off x="5752296" y="4127510"/>
            <a:ext cx="2132072" cy="2329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C8FCF1D-AA0A-0456-361F-A3CB03AF9409}"/>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81088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0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6" grpId="0" animBg="1"/>
      <p:bldP spid="106" grpId="1" animBg="1"/>
      <p:bldP spid="4" grpId="0" animBg="1"/>
      <p:bldP spid="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Neural Network – cost function</a:t>
            </a:r>
            <a:endParaRPr lang="en-GB"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18E15A2-E2ED-405B-BEC5-3050BE369E56}"/>
                  </a:ext>
                </a:extLst>
              </p:cNvPr>
              <p:cNvSpPr txBox="1"/>
              <p:nvPr/>
            </p:nvSpPr>
            <p:spPr>
              <a:xfrm>
                <a:off x="395536" y="1151441"/>
                <a:ext cx="8136904"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Cost</a:t>
                </a:r>
                <a:r>
                  <a:rPr lang="en-US" dirty="0"/>
                  <a:t> </a:t>
                </a:r>
                <a:r>
                  <a:rPr lang="en-US" b="1" dirty="0"/>
                  <a:t>function</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Notice that, if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=1</m:t>
                    </m:r>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𝜃</m:t>
                        </m:r>
                      </m:sub>
                    </m:sSub>
                    <m:d>
                      <m:dPr>
                        <m:ctrlPr>
                          <a:rPr lang="en-US" b="1" i="1" dirty="0">
                            <a:latin typeface="Cambria Math" panose="02040503050406030204" pitchFamily="18" charset="0"/>
                          </a:rPr>
                        </m:ctrlPr>
                      </m:dPr>
                      <m:e>
                        <m:r>
                          <a:rPr lang="en-US" b="1" i="1" dirty="0">
                            <a:latin typeface="Cambria Math" panose="02040503050406030204" pitchFamily="18" charset="0"/>
                          </a:rPr>
                          <m:t>𝒙</m:t>
                        </m:r>
                      </m:e>
                    </m:d>
                    <m:r>
                      <a:rPr lang="en-US" b="0" i="0"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→1</m:t>
                    </m:r>
                  </m:oMath>
                </a14:m>
                <a:r>
                  <a:rPr lang="en-US" dirty="0"/>
                  <a:t>, the cost goes to </a:t>
                </a:r>
                <a:r>
                  <a:rPr lang="en-US" b="1" dirty="0"/>
                  <a:t>0</a:t>
                </a:r>
                <a:r>
                  <a:rPr lang="en-US" dirty="0"/>
                  <a:t>.</a:t>
                </a:r>
              </a:p>
              <a:p>
                <a:pPr marL="285750" indent="-285750">
                  <a:buFont typeface="Arial" panose="020B0604020202020204" pitchFamily="34" charset="0"/>
                  <a:buChar char="•"/>
                </a:pPr>
                <a:r>
                  <a:rPr lang="en-US" dirty="0"/>
                  <a:t>Conversely, if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=1</m:t>
                    </m:r>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𝜃</m:t>
                        </m:r>
                      </m:sub>
                    </m:sSub>
                    <m:d>
                      <m:dPr>
                        <m:ctrlPr>
                          <a:rPr lang="en-US" b="1" i="1" dirty="0">
                            <a:latin typeface="Cambria Math" panose="02040503050406030204" pitchFamily="18" charset="0"/>
                          </a:rPr>
                        </m:ctrlPr>
                      </m:dPr>
                      <m:e>
                        <m:r>
                          <a:rPr lang="en-US" b="1" i="1" dirty="0">
                            <a:latin typeface="Cambria Math" panose="02040503050406030204" pitchFamily="18" charset="0"/>
                          </a:rPr>
                          <m:t>𝒙</m:t>
                        </m:r>
                      </m:e>
                    </m:d>
                  </m:oMath>
                </a14:m>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oMath>
                </a14:m>
                <a:r>
                  <a:rPr lang="en-US" dirty="0"/>
                  <a:t>, the cost goes to </a:t>
                </a:r>
                <a:r>
                  <a:rPr lang="en-US" b="1" dirty="0"/>
                  <a:t>infinity</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Similarly, if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=0</m:t>
                    </m:r>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𝜃</m:t>
                        </m:r>
                      </m:sub>
                    </m:sSub>
                    <m:d>
                      <m:dPr>
                        <m:ctrlPr>
                          <a:rPr lang="en-US" b="1" i="1" dirty="0">
                            <a:latin typeface="Cambria Math" panose="02040503050406030204" pitchFamily="18" charset="0"/>
                          </a:rPr>
                        </m:ctrlPr>
                      </m:dPr>
                      <m:e>
                        <m:r>
                          <a:rPr lang="en-US" b="1" i="1" dirty="0">
                            <a:latin typeface="Cambria Math" panose="02040503050406030204" pitchFamily="18" charset="0"/>
                          </a:rPr>
                          <m:t>𝒙</m:t>
                        </m:r>
                      </m:e>
                    </m:d>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oMath>
                </a14:m>
                <a:r>
                  <a:rPr lang="en-US" dirty="0"/>
                  <a:t>, the cost goes to </a:t>
                </a:r>
                <a:r>
                  <a:rPr lang="en-US" b="1" dirty="0"/>
                  <a:t>0</a:t>
                </a:r>
                <a:r>
                  <a:rPr lang="en-US" dirty="0"/>
                  <a:t>.</a:t>
                </a:r>
              </a:p>
              <a:p>
                <a:pPr marL="285750" indent="-285750">
                  <a:buFont typeface="Arial" panose="020B0604020202020204" pitchFamily="34" charset="0"/>
                  <a:buChar char="•"/>
                </a:pPr>
                <a:r>
                  <a:rPr lang="en-US" dirty="0"/>
                  <a:t>               if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=0</m:t>
                    </m:r>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𝜃</m:t>
                        </m:r>
                      </m:sub>
                    </m:sSub>
                    <m:d>
                      <m:dPr>
                        <m:ctrlPr>
                          <a:rPr lang="en-US" b="1" i="1" dirty="0">
                            <a:latin typeface="Cambria Math" panose="02040503050406030204" pitchFamily="18" charset="0"/>
                          </a:rPr>
                        </m:ctrlPr>
                      </m:dPr>
                      <m:e>
                        <m:r>
                          <a:rPr lang="en-US" b="1" i="1" dirty="0">
                            <a:latin typeface="Cambria Math" panose="02040503050406030204" pitchFamily="18" charset="0"/>
                          </a:rPr>
                          <m:t>𝒙</m:t>
                        </m:r>
                      </m:e>
                    </m:d>
                  </m:oMath>
                </a14:m>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oMath>
                </a14:m>
                <a:r>
                  <a:rPr lang="en-US" dirty="0"/>
                  <a:t>, the cost goes to </a:t>
                </a:r>
                <a:r>
                  <a:rPr lang="en-US" b="1" dirty="0"/>
                  <a:t>infinity</a:t>
                </a:r>
              </a:p>
              <a:p>
                <a:pPr marL="285750" indent="-285750">
                  <a:buFont typeface="Arial" panose="020B0604020202020204" pitchFamily="34" charset="0"/>
                  <a:buChar char="•"/>
                </a:pPr>
                <a:endParaRPr lang="en-US" dirty="0"/>
              </a:p>
            </p:txBody>
          </p:sp>
        </mc:Choice>
        <mc:Fallback xmlns="">
          <p:sp>
            <p:nvSpPr>
              <p:cNvPr id="8" name="TextBox 7">
                <a:extLst>
                  <a:ext uri="{FF2B5EF4-FFF2-40B4-BE49-F238E27FC236}">
                    <a16:creationId xmlns:a16="http://schemas.microsoft.com/office/drawing/2014/main" id="{318E15A2-E2ED-405B-BEC5-3050BE369E56}"/>
                  </a:ext>
                </a:extLst>
              </p:cNvPr>
              <p:cNvSpPr txBox="1">
                <a:spLocks noRot="1" noChangeAspect="1" noMove="1" noResize="1" noEditPoints="1" noAdjustHandles="1" noChangeArrowheads="1" noChangeShapeType="1" noTextEdit="1"/>
              </p:cNvSpPr>
              <p:nvPr/>
            </p:nvSpPr>
            <p:spPr>
              <a:xfrm>
                <a:off x="395536" y="1151441"/>
                <a:ext cx="8136904" cy="4247317"/>
              </a:xfrm>
              <a:prstGeom prst="rect">
                <a:avLst/>
              </a:prstGeom>
              <a:blipFill>
                <a:blip r:embed="rId3"/>
                <a:stretch>
                  <a:fillRect l="-524" t="-86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B924E3AF-E847-4EF2-A735-2855DECB31E8}"/>
              </a:ext>
            </a:extLst>
          </p:cNvPr>
          <p:cNvPicPr>
            <a:picLocks noChangeAspect="1"/>
          </p:cNvPicPr>
          <p:nvPr/>
        </p:nvPicPr>
        <p:blipFill>
          <a:blip r:embed="rId4"/>
          <a:stretch>
            <a:fillRect/>
          </a:stretch>
        </p:blipFill>
        <p:spPr>
          <a:xfrm>
            <a:off x="2389911" y="1628800"/>
            <a:ext cx="4364177" cy="1596917"/>
          </a:xfrm>
          <a:prstGeom prst="rect">
            <a:avLst/>
          </a:prstGeom>
        </p:spPr>
      </p:pic>
      <p:sp>
        <p:nvSpPr>
          <p:cNvPr id="3" name="TextBox 4">
            <a:extLst>
              <a:ext uri="{FF2B5EF4-FFF2-40B4-BE49-F238E27FC236}">
                <a16:creationId xmlns:a16="http://schemas.microsoft.com/office/drawing/2014/main" id="{807A2B1D-BBEC-476C-8948-50F1FC0EFD02}"/>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0161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Neural Network – </a:t>
            </a:r>
            <a:r>
              <a:rPr lang="en-US" dirty="0"/>
              <a:t>recap</a:t>
            </a:r>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B723D71-6ACF-495E-A851-268712F9CB17}"/>
                  </a:ext>
                </a:extLst>
              </p:cNvPr>
              <p:cNvSpPr txBox="1"/>
              <p:nvPr/>
            </p:nvSpPr>
            <p:spPr>
              <a:xfrm>
                <a:off x="395536" y="1151441"/>
                <a:ext cx="8136904" cy="5909310"/>
              </a:xfrm>
              <a:prstGeom prst="rect">
                <a:avLst/>
              </a:prstGeom>
              <a:noFill/>
            </p:spPr>
            <p:txBody>
              <a:bodyPr wrap="square" rtlCol="0">
                <a:spAutoFit/>
              </a:bodyPr>
              <a:lstStyle/>
              <a:p>
                <a:pPr marL="285750" indent="-285750">
                  <a:buFont typeface="Arial" panose="020B0604020202020204" pitchFamily="34" charset="0"/>
                  <a:buChar char="•"/>
                </a:pPr>
                <a:r>
                  <a:rPr lang="en-US" dirty="0"/>
                  <a:t>As we did for the logistic regression, to fit the parameters </a:t>
                </a:r>
                <a14:m>
                  <m:oMath xmlns:m="http://schemas.openxmlformats.org/officeDocument/2006/math">
                    <m:r>
                      <a:rPr lang="en-US" i="1" dirty="0">
                        <a:latin typeface="Cambria Math" panose="02040503050406030204" pitchFamily="18" charset="0"/>
                      </a:rPr>
                      <m:t>𝜃</m:t>
                    </m:r>
                  </m:oMath>
                </a14:m>
                <a:r>
                  <a:rPr lang="en-US" dirty="0"/>
                  <a:t>, we have to solve: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do this operation, we use gradient descend:</a:t>
                </a:r>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Finally, given a new sample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we compute:</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Choice>
        <mc:Fallback xmlns="">
          <p:sp>
            <p:nvSpPr>
              <p:cNvPr id="5" name="TextBox 4">
                <a:extLst>
                  <a:ext uri="{FF2B5EF4-FFF2-40B4-BE49-F238E27FC236}">
                    <a16:creationId xmlns:a16="http://schemas.microsoft.com/office/drawing/2014/main" id="{9B723D71-6ACF-495E-A851-268712F9CB17}"/>
                  </a:ext>
                </a:extLst>
              </p:cNvPr>
              <p:cNvSpPr txBox="1">
                <a:spLocks noRot="1" noChangeAspect="1" noMove="1" noResize="1" noEditPoints="1" noAdjustHandles="1" noChangeArrowheads="1" noChangeShapeType="1" noTextEdit="1"/>
              </p:cNvSpPr>
              <p:nvPr/>
            </p:nvSpPr>
            <p:spPr>
              <a:xfrm>
                <a:off x="395536" y="1151441"/>
                <a:ext cx="8136904" cy="5909310"/>
              </a:xfrm>
              <a:prstGeom prst="rect">
                <a:avLst/>
              </a:prstGeom>
              <a:blipFill>
                <a:blip r:embed="rId3"/>
                <a:stretch>
                  <a:fillRect l="-524" t="-61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1449E0B-5A1B-4301-8857-4B25606B6FEC}"/>
              </a:ext>
            </a:extLst>
          </p:cNvPr>
          <p:cNvPicPr>
            <a:picLocks noChangeAspect="1"/>
          </p:cNvPicPr>
          <p:nvPr/>
        </p:nvPicPr>
        <p:blipFill>
          <a:blip r:embed="rId4"/>
          <a:stretch>
            <a:fillRect/>
          </a:stretch>
        </p:blipFill>
        <p:spPr>
          <a:xfrm>
            <a:off x="2771800" y="1735261"/>
            <a:ext cx="3096344" cy="780078"/>
          </a:xfrm>
          <a:prstGeom prst="rect">
            <a:avLst/>
          </a:prstGeom>
        </p:spPr>
      </p:pic>
      <p:pic>
        <p:nvPicPr>
          <p:cNvPr id="4" name="Picture 3">
            <a:extLst>
              <a:ext uri="{FF2B5EF4-FFF2-40B4-BE49-F238E27FC236}">
                <a16:creationId xmlns:a16="http://schemas.microsoft.com/office/drawing/2014/main" id="{312583E1-3F28-4AFC-9435-E93CF2579E1D}"/>
              </a:ext>
            </a:extLst>
          </p:cNvPr>
          <p:cNvPicPr>
            <a:picLocks noChangeAspect="1"/>
          </p:cNvPicPr>
          <p:nvPr/>
        </p:nvPicPr>
        <p:blipFill>
          <a:blip r:embed="rId5"/>
          <a:stretch>
            <a:fillRect/>
          </a:stretch>
        </p:blipFill>
        <p:spPr>
          <a:xfrm>
            <a:off x="2771800" y="2996952"/>
            <a:ext cx="3168352" cy="114688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1374174-88BA-460B-A943-892E316D1759}"/>
                  </a:ext>
                </a:extLst>
              </p:cNvPr>
              <p:cNvSpPr txBox="1"/>
              <p:nvPr/>
            </p:nvSpPr>
            <p:spPr>
              <a:xfrm>
                <a:off x="6156176" y="3717032"/>
                <a:ext cx="2682899" cy="646331"/>
              </a:xfrm>
              <a:prstGeom prst="rect">
                <a:avLst/>
              </a:prstGeom>
              <a:noFill/>
            </p:spPr>
            <p:txBody>
              <a:bodyPr wrap="square" rtlCol="0">
                <a:spAutoFit/>
              </a:bodyPr>
              <a:lstStyle/>
              <a:p>
                <a:r>
                  <a:rPr lang="en-US" dirty="0"/>
                  <a:t>Using simultaneous updates for all </a:t>
                </a:r>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𝜃</m:t>
                        </m:r>
                      </m:e>
                      <m:sub>
                        <m:r>
                          <a:rPr lang="en-US" i="1" dirty="0">
                            <a:latin typeface="Cambria Math" panose="02040503050406030204" pitchFamily="18" charset="0"/>
                          </a:rPr>
                          <m:t>𝑖</m:t>
                        </m:r>
                      </m:sub>
                    </m:sSub>
                  </m:oMath>
                </a14:m>
                <a:r>
                  <a:rPr lang="en-US" dirty="0"/>
                  <a:t>s</a:t>
                </a:r>
              </a:p>
            </p:txBody>
          </p:sp>
        </mc:Choice>
        <mc:Fallback xmlns="">
          <p:sp>
            <p:nvSpPr>
              <p:cNvPr id="6" name="TextBox 5">
                <a:extLst>
                  <a:ext uri="{FF2B5EF4-FFF2-40B4-BE49-F238E27FC236}">
                    <a16:creationId xmlns:a16="http://schemas.microsoft.com/office/drawing/2014/main" id="{41374174-88BA-460B-A943-892E316D1759}"/>
                  </a:ext>
                </a:extLst>
              </p:cNvPr>
              <p:cNvSpPr txBox="1">
                <a:spLocks noRot="1" noChangeAspect="1" noMove="1" noResize="1" noEditPoints="1" noAdjustHandles="1" noChangeArrowheads="1" noChangeShapeType="1" noTextEdit="1"/>
              </p:cNvSpPr>
              <p:nvPr/>
            </p:nvSpPr>
            <p:spPr>
              <a:xfrm>
                <a:off x="6156176" y="3717032"/>
                <a:ext cx="2682899" cy="646331"/>
              </a:xfrm>
              <a:prstGeom prst="rect">
                <a:avLst/>
              </a:prstGeom>
              <a:blipFill>
                <a:blip r:embed="rId6"/>
                <a:stretch>
                  <a:fillRect l="-2045" t="-5660" b="-1415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0DD525FE-6E7A-4D29-BE69-0DA104D85ED0}"/>
              </a:ext>
            </a:extLst>
          </p:cNvPr>
          <p:cNvPicPr>
            <a:picLocks noChangeAspect="1"/>
          </p:cNvPicPr>
          <p:nvPr/>
        </p:nvPicPr>
        <p:blipFill>
          <a:blip r:embed="rId7"/>
          <a:stretch>
            <a:fillRect/>
          </a:stretch>
        </p:blipFill>
        <p:spPr>
          <a:xfrm>
            <a:off x="942752" y="5192734"/>
            <a:ext cx="7042472" cy="599591"/>
          </a:xfrm>
          <a:prstGeom prst="rect">
            <a:avLst/>
          </a:prstGeom>
        </p:spPr>
      </p:pic>
      <p:sp>
        <p:nvSpPr>
          <p:cNvPr id="2" name="TextBox 4">
            <a:extLst>
              <a:ext uri="{FF2B5EF4-FFF2-40B4-BE49-F238E27FC236}">
                <a16:creationId xmlns:a16="http://schemas.microsoft.com/office/drawing/2014/main" id="{5E97928C-3393-5CD5-188B-35A88A6919D1}"/>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25759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Supervised Learning – example 2</a:t>
            </a:r>
            <a:endParaRPr lang="en-GB" dirty="0"/>
          </a:p>
        </p:txBody>
      </p:sp>
      <p:pic>
        <p:nvPicPr>
          <p:cNvPr id="2" name="Picture 1">
            <a:extLst>
              <a:ext uri="{FF2B5EF4-FFF2-40B4-BE49-F238E27FC236}">
                <a16:creationId xmlns:a16="http://schemas.microsoft.com/office/drawing/2014/main" id="{735DB983-FFB8-45DE-91B3-02B5316668D0}"/>
              </a:ext>
            </a:extLst>
          </p:cNvPr>
          <p:cNvPicPr>
            <a:picLocks noChangeAspect="1"/>
          </p:cNvPicPr>
          <p:nvPr/>
        </p:nvPicPr>
        <p:blipFill>
          <a:blip r:embed="rId2"/>
          <a:stretch>
            <a:fillRect/>
          </a:stretch>
        </p:blipFill>
        <p:spPr>
          <a:xfrm>
            <a:off x="3995936" y="1340768"/>
            <a:ext cx="4892265" cy="3672408"/>
          </a:xfrm>
          <a:prstGeom prst="rect">
            <a:avLst/>
          </a:prstGeom>
        </p:spPr>
      </p:pic>
      <p:pic>
        <p:nvPicPr>
          <p:cNvPr id="3" name="Picture 2">
            <a:extLst>
              <a:ext uri="{FF2B5EF4-FFF2-40B4-BE49-F238E27FC236}">
                <a16:creationId xmlns:a16="http://schemas.microsoft.com/office/drawing/2014/main" id="{545D4C06-EBB9-41F6-9B01-463266147789}"/>
              </a:ext>
            </a:extLst>
          </p:cNvPr>
          <p:cNvPicPr>
            <a:picLocks noChangeAspect="1"/>
          </p:cNvPicPr>
          <p:nvPr/>
        </p:nvPicPr>
        <p:blipFill>
          <a:blip r:embed="rId3"/>
          <a:stretch>
            <a:fillRect/>
          </a:stretch>
        </p:blipFill>
        <p:spPr>
          <a:xfrm>
            <a:off x="3995936" y="3789040"/>
            <a:ext cx="4892265" cy="3672408"/>
          </a:xfrm>
          <a:prstGeom prst="rect">
            <a:avLst/>
          </a:prstGeom>
        </p:spPr>
      </p:pic>
      <p:sp>
        <p:nvSpPr>
          <p:cNvPr id="4" name="TextBox 3">
            <a:extLst>
              <a:ext uri="{FF2B5EF4-FFF2-40B4-BE49-F238E27FC236}">
                <a16:creationId xmlns:a16="http://schemas.microsoft.com/office/drawing/2014/main" id="{75B4F5F2-3115-434D-AA12-0CE9306DAC2B}"/>
              </a:ext>
            </a:extLst>
          </p:cNvPr>
          <p:cNvSpPr txBox="1"/>
          <p:nvPr/>
        </p:nvSpPr>
        <p:spPr>
          <a:xfrm>
            <a:off x="395536" y="2636912"/>
            <a:ext cx="3960440" cy="2585323"/>
          </a:xfrm>
          <a:prstGeom prst="rect">
            <a:avLst/>
          </a:prstGeom>
          <a:noFill/>
        </p:spPr>
        <p:txBody>
          <a:bodyPr wrap="square" rtlCol="0">
            <a:spAutoFit/>
          </a:bodyPr>
          <a:lstStyle/>
          <a:p>
            <a:r>
              <a:rPr lang="en-US" dirty="0"/>
              <a:t>We want to evaluate if a bridge needs maintenance given his age.</a:t>
            </a:r>
          </a:p>
          <a:p>
            <a:endParaRPr lang="en-US" dirty="0"/>
          </a:p>
          <a:p>
            <a:r>
              <a:rPr lang="en-US" dirty="0"/>
              <a:t>This is a </a:t>
            </a:r>
            <a:r>
              <a:rPr lang="en-US" b="1" dirty="0"/>
              <a:t>classification problem.</a:t>
            </a:r>
          </a:p>
          <a:p>
            <a:endParaRPr lang="en-US" b="1" dirty="0"/>
          </a:p>
          <a:p>
            <a:r>
              <a:rPr lang="en-US" dirty="0"/>
              <a:t>Classification: the prediction is </a:t>
            </a:r>
            <a:r>
              <a:rPr lang="en-US" b="1" dirty="0"/>
              <a:t>discrete-valued output </a:t>
            </a:r>
            <a:r>
              <a:rPr lang="en-US" dirty="0"/>
              <a:t>(either 0 or 1, in this case).</a:t>
            </a:r>
          </a:p>
          <a:p>
            <a:endParaRPr lang="en-US" b="1" dirty="0"/>
          </a:p>
        </p:txBody>
      </p:sp>
      <p:sp>
        <p:nvSpPr>
          <p:cNvPr id="5" name="TextBox 4">
            <a:extLst>
              <a:ext uri="{FF2B5EF4-FFF2-40B4-BE49-F238E27FC236}">
                <a16:creationId xmlns:a16="http://schemas.microsoft.com/office/drawing/2014/main" id="{E399744D-BE0A-972D-118E-BF3D83F01021}"/>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217131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t>Content</a:t>
            </a:r>
          </a:p>
        </p:txBody>
      </p:sp>
      <p:sp>
        <p:nvSpPr>
          <p:cNvPr id="4" name="Title 1">
            <a:extLst>
              <a:ext uri="{FF2B5EF4-FFF2-40B4-BE49-F238E27FC236}">
                <a16:creationId xmlns:a16="http://schemas.microsoft.com/office/drawing/2014/main" id="{FF9E7F4F-7D89-42FD-BE93-569FD74C9816}"/>
              </a:ext>
            </a:extLst>
          </p:cNvPr>
          <p:cNvSpPr txBox="1">
            <a:spLocks/>
          </p:cNvSpPr>
          <p:nvPr/>
        </p:nvSpPr>
        <p:spPr bwMode="auto">
          <a:xfrm>
            <a:off x="450000" y="1268760"/>
            <a:ext cx="8244000" cy="7435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US" dirty="0"/>
              <a:t>Supervised learning</a:t>
            </a:r>
            <a:endParaRPr lang="en-US" sz="2000" kern="0" dirty="0"/>
          </a:p>
        </p:txBody>
      </p:sp>
      <p:sp>
        <p:nvSpPr>
          <p:cNvPr id="5" name="Title 1">
            <a:extLst>
              <a:ext uri="{FF2B5EF4-FFF2-40B4-BE49-F238E27FC236}">
                <a16:creationId xmlns:a16="http://schemas.microsoft.com/office/drawing/2014/main" id="{6589361C-BFD6-43EA-A87B-A746E10B93D6}"/>
              </a:ext>
            </a:extLst>
          </p:cNvPr>
          <p:cNvSpPr txBox="1">
            <a:spLocks/>
          </p:cNvSpPr>
          <p:nvPr/>
        </p:nvSpPr>
        <p:spPr bwMode="auto">
          <a:xfrm>
            <a:off x="179512" y="1916832"/>
            <a:ext cx="8640960" cy="40324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algn="l"/>
            <a:r>
              <a:rPr lang="en-US" sz="2000" dirty="0">
                <a:latin typeface="+mj-lt"/>
              </a:rPr>
              <a:t>An example of supervised learning: Deep Learning</a:t>
            </a:r>
          </a:p>
          <a:p>
            <a:pPr algn="l"/>
            <a:endParaRPr lang="en-US" sz="2000" dirty="0">
              <a:latin typeface="+mj-lt"/>
            </a:endParaRPr>
          </a:p>
          <a:p>
            <a:pPr algn="l"/>
            <a:r>
              <a:rPr lang="en-US" sz="2000" b="1" dirty="0"/>
              <a:t>Deep</a:t>
            </a:r>
            <a:r>
              <a:rPr lang="en-US" sz="2000" dirty="0"/>
              <a:t> </a:t>
            </a:r>
            <a:r>
              <a:rPr lang="en-US" sz="2000" b="1" dirty="0"/>
              <a:t>Learning</a:t>
            </a:r>
            <a:r>
              <a:rPr lang="en-US" sz="2000" dirty="0"/>
              <a:t> is a subset of ML and it is mainly based on learning representations of data. It turns out to be really effective in learning patterns.</a:t>
            </a:r>
          </a:p>
          <a:p>
            <a:pPr algn="l"/>
            <a:endParaRPr lang="en-US" sz="2000" dirty="0"/>
          </a:p>
          <a:p>
            <a:pPr algn="l"/>
            <a:r>
              <a:rPr lang="en-US" sz="2000" dirty="0"/>
              <a:t>It uses learning algorithms that derive meaning out of data by using a hierarchy of multiple layers.</a:t>
            </a:r>
          </a:p>
          <a:p>
            <a:pPr algn="l"/>
            <a:endParaRPr lang="en-US" sz="2000" dirty="0"/>
          </a:p>
          <a:p>
            <a:pPr algn="l"/>
            <a:r>
              <a:rPr lang="en-US" sz="2000" dirty="0"/>
              <a:t>In particular, a Deep Neural Network consists of a hierarchy of layers where each of them transforms the input data into a more abstract representation. </a:t>
            </a:r>
            <a:endParaRPr lang="en-US" sz="2000" dirty="0">
              <a:latin typeface="+mj-lt"/>
            </a:endParaRPr>
          </a:p>
        </p:txBody>
      </p:sp>
      <p:sp>
        <p:nvSpPr>
          <p:cNvPr id="2" name="TextBox 4">
            <a:extLst>
              <a:ext uri="{FF2B5EF4-FFF2-40B4-BE49-F238E27FC236}">
                <a16:creationId xmlns:a16="http://schemas.microsoft.com/office/drawing/2014/main" id="{47823463-320D-9CF5-EDBD-ED5D459F51F9}"/>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5856790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t>Content</a:t>
            </a:r>
          </a:p>
        </p:txBody>
      </p:sp>
      <p:sp>
        <p:nvSpPr>
          <p:cNvPr id="5" name="Title 1">
            <a:extLst>
              <a:ext uri="{FF2B5EF4-FFF2-40B4-BE49-F238E27FC236}">
                <a16:creationId xmlns:a16="http://schemas.microsoft.com/office/drawing/2014/main" id="{6589361C-BFD6-43EA-A87B-A746E10B93D6}"/>
              </a:ext>
            </a:extLst>
          </p:cNvPr>
          <p:cNvSpPr txBox="1">
            <a:spLocks/>
          </p:cNvSpPr>
          <p:nvPr/>
        </p:nvSpPr>
        <p:spPr bwMode="auto">
          <a:xfrm>
            <a:off x="787438" y="1993885"/>
            <a:ext cx="3816424" cy="40324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pPr algn="l"/>
            <a:r>
              <a:rPr lang="en-US" sz="2000" dirty="0"/>
              <a:t>In this case, the abstract representation of the data learned ranges from edges, through facial features (nose, eyes, lips…), to faces. </a:t>
            </a:r>
            <a:endParaRPr lang="en-US" sz="2000" dirty="0">
              <a:latin typeface="+mj-lt"/>
            </a:endParaRPr>
          </a:p>
        </p:txBody>
      </p:sp>
      <p:pic>
        <p:nvPicPr>
          <p:cNvPr id="6" name="Picture 5">
            <a:extLst>
              <a:ext uri="{FF2B5EF4-FFF2-40B4-BE49-F238E27FC236}">
                <a16:creationId xmlns:a16="http://schemas.microsoft.com/office/drawing/2014/main" id="{BCBEA2ED-B453-490F-8F27-845D215F2A6C}"/>
              </a:ext>
            </a:extLst>
          </p:cNvPr>
          <p:cNvPicPr>
            <a:picLocks noChangeAspect="1"/>
          </p:cNvPicPr>
          <p:nvPr/>
        </p:nvPicPr>
        <p:blipFill>
          <a:blip r:embed="rId2"/>
          <a:stretch>
            <a:fillRect/>
          </a:stretch>
        </p:blipFill>
        <p:spPr>
          <a:xfrm>
            <a:off x="5508104" y="1640514"/>
            <a:ext cx="3384376" cy="4514463"/>
          </a:xfrm>
          <a:prstGeom prst="rect">
            <a:avLst/>
          </a:prstGeom>
        </p:spPr>
      </p:pic>
      <p:sp>
        <p:nvSpPr>
          <p:cNvPr id="4" name="Title 1">
            <a:extLst>
              <a:ext uri="{FF2B5EF4-FFF2-40B4-BE49-F238E27FC236}">
                <a16:creationId xmlns:a16="http://schemas.microsoft.com/office/drawing/2014/main" id="{FF9E7F4F-7D89-42FD-BE93-569FD74C9816}"/>
              </a:ext>
            </a:extLst>
          </p:cNvPr>
          <p:cNvSpPr txBox="1">
            <a:spLocks/>
          </p:cNvSpPr>
          <p:nvPr/>
        </p:nvSpPr>
        <p:spPr bwMode="auto">
          <a:xfrm>
            <a:off x="450000" y="1268760"/>
            <a:ext cx="8244000" cy="7435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US" dirty="0"/>
              <a:t>Supervised learning</a:t>
            </a:r>
            <a:endParaRPr lang="en-US" sz="2000" kern="0" dirty="0"/>
          </a:p>
        </p:txBody>
      </p:sp>
      <p:sp>
        <p:nvSpPr>
          <p:cNvPr id="2" name="TextBox 1">
            <a:extLst>
              <a:ext uri="{FF2B5EF4-FFF2-40B4-BE49-F238E27FC236}">
                <a16:creationId xmlns:a16="http://schemas.microsoft.com/office/drawing/2014/main" id="{8F38ECDB-ACBA-496E-A93F-B4DAC27B570A}"/>
              </a:ext>
            </a:extLst>
          </p:cNvPr>
          <p:cNvSpPr txBox="1"/>
          <p:nvPr/>
        </p:nvSpPr>
        <p:spPr>
          <a:xfrm>
            <a:off x="5886747" y="6026333"/>
            <a:ext cx="3168352" cy="553998"/>
          </a:xfrm>
          <a:prstGeom prst="rect">
            <a:avLst/>
          </a:prstGeom>
          <a:noFill/>
        </p:spPr>
        <p:txBody>
          <a:bodyPr wrap="square" rtlCol="0">
            <a:spAutoFit/>
          </a:bodyPr>
          <a:lstStyle/>
          <a:p>
            <a:r>
              <a:rPr lang="en-US" sz="1000" dirty="0"/>
              <a:t>Image from Visual Detection, Recognition and Tracking with Deep Learning, Yu Huang, VP of Technology, Autonomous Driving Research</a:t>
            </a:r>
          </a:p>
        </p:txBody>
      </p:sp>
      <p:sp>
        <p:nvSpPr>
          <p:cNvPr id="3" name="TextBox 4">
            <a:extLst>
              <a:ext uri="{FF2B5EF4-FFF2-40B4-BE49-F238E27FC236}">
                <a16:creationId xmlns:a16="http://schemas.microsoft.com/office/drawing/2014/main" id="{B136C5AE-58A8-C0C2-B671-892AB200115D}"/>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5401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Supervised Learning – example 2 (</a:t>
            </a:r>
            <a:r>
              <a:rPr lang="en-US" dirty="0" err="1"/>
              <a:t>con’t</a:t>
            </a:r>
            <a:r>
              <a:rPr lang="en-US" dirty="0"/>
              <a:t>)</a:t>
            </a:r>
            <a:endParaRPr lang="en-GB" dirty="0"/>
          </a:p>
        </p:txBody>
      </p:sp>
      <p:pic>
        <p:nvPicPr>
          <p:cNvPr id="5" name="Picture 4">
            <a:extLst>
              <a:ext uri="{FF2B5EF4-FFF2-40B4-BE49-F238E27FC236}">
                <a16:creationId xmlns:a16="http://schemas.microsoft.com/office/drawing/2014/main" id="{F3E8C409-8DA0-4CF8-9F97-CFACB6C3287B}"/>
              </a:ext>
            </a:extLst>
          </p:cNvPr>
          <p:cNvPicPr>
            <a:picLocks noChangeAspect="1"/>
          </p:cNvPicPr>
          <p:nvPr/>
        </p:nvPicPr>
        <p:blipFill>
          <a:blip r:embed="rId2"/>
          <a:stretch>
            <a:fillRect/>
          </a:stretch>
        </p:blipFill>
        <p:spPr>
          <a:xfrm>
            <a:off x="3257437" y="1556792"/>
            <a:ext cx="5886563" cy="4410000"/>
          </a:xfrm>
          <a:prstGeom prst="rect">
            <a:avLst/>
          </a:prstGeom>
        </p:spPr>
      </p:pic>
      <p:cxnSp>
        <p:nvCxnSpPr>
          <p:cNvPr id="3" name="Straight Connector 2">
            <a:extLst>
              <a:ext uri="{FF2B5EF4-FFF2-40B4-BE49-F238E27FC236}">
                <a16:creationId xmlns:a16="http://schemas.microsoft.com/office/drawing/2014/main" id="{A902F2F7-5D3D-4351-8E64-BCF771DE349C}"/>
              </a:ext>
            </a:extLst>
          </p:cNvPr>
          <p:cNvCxnSpPr/>
          <p:nvPr/>
        </p:nvCxnSpPr>
        <p:spPr>
          <a:xfrm>
            <a:off x="4040479" y="1916832"/>
            <a:ext cx="4464496" cy="352839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2F35D33-532B-4DDB-86D4-5407F43749FA}"/>
              </a:ext>
            </a:extLst>
          </p:cNvPr>
          <p:cNvSpPr txBox="1"/>
          <p:nvPr/>
        </p:nvSpPr>
        <p:spPr>
          <a:xfrm>
            <a:off x="321774" y="2567039"/>
            <a:ext cx="3096344" cy="2585323"/>
          </a:xfrm>
          <a:prstGeom prst="rect">
            <a:avLst/>
          </a:prstGeom>
          <a:noFill/>
        </p:spPr>
        <p:txBody>
          <a:bodyPr wrap="square" rtlCol="0">
            <a:spAutoFit/>
          </a:bodyPr>
          <a:lstStyle/>
          <a:p>
            <a:r>
              <a:rPr lang="en-US" dirty="0"/>
              <a:t>To get a better classification, we can introduce additional information about the bridge, such as its length. </a:t>
            </a:r>
          </a:p>
          <a:p>
            <a:endParaRPr lang="en-US" dirty="0"/>
          </a:p>
          <a:p>
            <a:r>
              <a:rPr lang="en-US" dirty="0"/>
              <a:t>In this case, we say that every input data has two features (length and age, in this case). </a:t>
            </a:r>
          </a:p>
        </p:txBody>
      </p:sp>
      <p:sp>
        <p:nvSpPr>
          <p:cNvPr id="4" name="TextBox 4">
            <a:extLst>
              <a:ext uri="{FF2B5EF4-FFF2-40B4-BE49-F238E27FC236}">
                <a16:creationId xmlns:a16="http://schemas.microsoft.com/office/drawing/2014/main" id="{880C56D8-FE09-2B1E-5B4C-03A8CF330100}"/>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26468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Unsupervised Learning – example</a:t>
            </a:r>
            <a:endParaRPr lang="en-GB" dirty="0"/>
          </a:p>
        </p:txBody>
      </p:sp>
      <p:pic>
        <p:nvPicPr>
          <p:cNvPr id="5" name="Picture 4">
            <a:extLst>
              <a:ext uri="{FF2B5EF4-FFF2-40B4-BE49-F238E27FC236}">
                <a16:creationId xmlns:a16="http://schemas.microsoft.com/office/drawing/2014/main" id="{F3E8C409-8DA0-4CF8-9F97-CFACB6C3287B}"/>
              </a:ext>
            </a:extLst>
          </p:cNvPr>
          <p:cNvPicPr>
            <a:picLocks noChangeAspect="1"/>
          </p:cNvPicPr>
          <p:nvPr/>
        </p:nvPicPr>
        <p:blipFill>
          <a:blip r:embed="rId2"/>
          <a:stretch>
            <a:fillRect/>
          </a:stretch>
        </p:blipFill>
        <p:spPr>
          <a:xfrm>
            <a:off x="3059833" y="1484784"/>
            <a:ext cx="5886563" cy="4410000"/>
          </a:xfrm>
          <a:prstGeom prst="rect">
            <a:avLst/>
          </a:prstGeom>
        </p:spPr>
      </p:pic>
      <p:pic>
        <p:nvPicPr>
          <p:cNvPr id="6" name="Picture 5">
            <a:extLst>
              <a:ext uri="{FF2B5EF4-FFF2-40B4-BE49-F238E27FC236}">
                <a16:creationId xmlns:a16="http://schemas.microsoft.com/office/drawing/2014/main" id="{842B6EBC-2995-471A-8D3D-196EBE02AFDC}"/>
              </a:ext>
            </a:extLst>
          </p:cNvPr>
          <p:cNvPicPr>
            <a:picLocks noChangeAspect="1"/>
          </p:cNvPicPr>
          <p:nvPr/>
        </p:nvPicPr>
        <p:blipFill>
          <a:blip r:embed="rId3"/>
          <a:stretch>
            <a:fillRect/>
          </a:stretch>
        </p:blipFill>
        <p:spPr>
          <a:xfrm>
            <a:off x="3059832" y="1484784"/>
            <a:ext cx="5886563" cy="4410000"/>
          </a:xfrm>
          <a:prstGeom prst="rect">
            <a:avLst/>
          </a:prstGeom>
        </p:spPr>
      </p:pic>
      <p:sp>
        <p:nvSpPr>
          <p:cNvPr id="2" name="TextBox 1">
            <a:extLst>
              <a:ext uri="{FF2B5EF4-FFF2-40B4-BE49-F238E27FC236}">
                <a16:creationId xmlns:a16="http://schemas.microsoft.com/office/drawing/2014/main" id="{62E962F3-0588-4C21-8123-11460BEAB1E9}"/>
              </a:ext>
            </a:extLst>
          </p:cNvPr>
          <p:cNvSpPr txBox="1"/>
          <p:nvPr/>
        </p:nvSpPr>
        <p:spPr>
          <a:xfrm>
            <a:off x="323528" y="2420888"/>
            <a:ext cx="3024336" cy="2308324"/>
          </a:xfrm>
          <a:prstGeom prst="rect">
            <a:avLst/>
          </a:prstGeom>
          <a:noFill/>
        </p:spPr>
        <p:txBody>
          <a:bodyPr wrap="square" rtlCol="0">
            <a:spAutoFit/>
          </a:bodyPr>
          <a:lstStyle/>
          <a:p>
            <a:r>
              <a:rPr lang="en-US" dirty="0"/>
              <a:t>An </a:t>
            </a:r>
            <a:r>
              <a:rPr lang="en-US" b="1" dirty="0"/>
              <a:t>unsupervised learning algorithm</a:t>
            </a:r>
            <a:r>
              <a:rPr lang="en-US" dirty="0"/>
              <a:t>, is an algorithm that is purely </a:t>
            </a:r>
            <a:r>
              <a:rPr lang="en-US" b="1" dirty="0"/>
              <a:t>data driven</a:t>
            </a:r>
            <a:r>
              <a:rPr lang="en-US" dirty="0"/>
              <a:t>: it is not given with the correct answers and has to learn from those, but it has to discover the data similarities by itself.</a:t>
            </a:r>
          </a:p>
        </p:txBody>
      </p:sp>
      <p:sp>
        <p:nvSpPr>
          <p:cNvPr id="3" name="TextBox 4">
            <a:extLst>
              <a:ext uri="{FF2B5EF4-FFF2-40B4-BE49-F238E27FC236}">
                <a16:creationId xmlns:a16="http://schemas.microsoft.com/office/drawing/2014/main" id="{3D6C3229-FB15-73FB-C856-1AF300C6C1B9}"/>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30457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E7F4F-7D89-42FD-BE93-569FD74C9816}"/>
              </a:ext>
            </a:extLst>
          </p:cNvPr>
          <p:cNvSpPr txBox="1">
            <a:spLocks/>
          </p:cNvSpPr>
          <p:nvPr/>
        </p:nvSpPr>
        <p:spPr bwMode="auto">
          <a:xfrm>
            <a:off x="450000" y="116632"/>
            <a:ext cx="8244000" cy="7435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Arial" charset="0"/>
              </a:defRPr>
            </a:lvl2pPr>
            <a:lvl3pPr algn="l" rtl="0" eaLnBrk="1" fontAlgn="base" hangingPunct="1">
              <a:spcBef>
                <a:spcPct val="0"/>
              </a:spcBef>
              <a:spcAft>
                <a:spcPct val="0"/>
              </a:spcAft>
              <a:defRPr sz="3200">
                <a:solidFill>
                  <a:schemeClr val="tx1"/>
                </a:solidFill>
                <a:latin typeface="Arial" charset="0"/>
              </a:defRPr>
            </a:lvl3pPr>
            <a:lvl4pPr algn="l" rtl="0" eaLnBrk="1" fontAlgn="base" hangingPunct="1">
              <a:spcBef>
                <a:spcPct val="0"/>
              </a:spcBef>
              <a:spcAft>
                <a:spcPct val="0"/>
              </a:spcAft>
              <a:defRPr sz="3200">
                <a:solidFill>
                  <a:schemeClr val="tx1"/>
                </a:solidFill>
                <a:latin typeface="Arial" charset="0"/>
              </a:defRPr>
            </a:lvl4pPr>
            <a:lvl5pPr algn="l" rtl="0" eaLnBrk="1" fontAlgn="base" hangingPunct="1">
              <a:spcBef>
                <a:spcPct val="0"/>
              </a:spcBef>
              <a:spcAft>
                <a:spcPct val="0"/>
              </a:spcAft>
              <a:defRPr sz="3200">
                <a:solidFill>
                  <a:schemeClr val="tx1"/>
                </a:solidFill>
                <a:latin typeface="Arial" charset="0"/>
              </a:defRPr>
            </a:lvl5pPr>
            <a:lvl6pPr marL="457200" algn="l" rtl="0" eaLnBrk="1" fontAlgn="base" hangingPunct="1">
              <a:spcBef>
                <a:spcPct val="0"/>
              </a:spcBef>
              <a:spcAft>
                <a:spcPct val="0"/>
              </a:spcAft>
              <a:defRPr sz="3200">
                <a:solidFill>
                  <a:schemeClr val="tx1"/>
                </a:solidFill>
                <a:latin typeface="Arial" charset="0"/>
              </a:defRPr>
            </a:lvl6pPr>
            <a:lvl7pPr marL="914400" algn="l" rtl="0" eaLnBrk="1" fontAlgn="base" hangingPunct="1">
              <a:spcBef>
                <a:spcPct val="0"/>
              </a:spcBef>
              <a:spcAft>
                <a:spcPct val="0"/>
              </a:spcAft>
              <a:defRPr sz="3200">
                <a:solidFill>
                  <a:schemeClr val="tx1"/>
                </a:solidFill>
                <a:latin typeface="Arial" charset="0"/>
              </a:defRPr>
            </a:lvl7pPr>
            <a:lvl8pPr marL="1371600" algn="l" rtl="0" eaLnBrk="1" fontAlgn="base" hangingPunct="1">
              <a:spcBef>
                <a:spcPct val="0"/>
              </a:spcBef>
              <a:spcAft>
                <a:spcPct val="0"/>
              </a:spcAft>
              <a:defRPr sz="3200">
                <a:solidFill>
                  <a:schemeClr val="tx1"/>
                </a:solidFill>
                <a:latin typeface="Arial" charset="0"/>
              </a:defRPr>
            </a:lvl8pPr>
            <a:lvl9pPr marL="1828800" algn="l" rtl="0" eaLnBrk="1" fontAlgn="base" hangingPunct="1">
              <a:spcBef>
                <a:spcPct val="0"/>
              </a:spcBef>
              <a:spcAft>
                <a:spcPct val="0"/>
              </a:spcAft>
              <a:defRPr sz="3200">
                <a:solidFill>
                  <a:schemeClr val="tx1"/>
                </a:solidFill>
                <a:latin typeface="Arial" charset="0"/>
              </a:defRPr>
            </a:lvl9pPr>
          </a:lstStyle>
          <a:p>
            <a:r>
              <a:rPr lang="en-US" dirty="0"/>
              <a:t>Unsupervised Learning – examples</a:t>
            </a:r>
            <a:endParaRPr lang="en-US" sz="2000" kern="0" dirty="0"/>
          </a:p>
        </p:txBody>
      </p:sp>
      <p:pic>
        <p:nvPicPr>
          <p:cNvPr id="1028" name="Picture 4">
            <a:extLst>
              <a:ext uri="{FF2B5EF4-FFF2-40B4-BE49-F238E27FC236}">
                <a16:creationId xmlns:a16="http://schemas.microsoft.com/office/drawing/2014/main" id="{958B77FB-E2F3-4437-ACB6-0F58CED03F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80" y="1139744"/>
            <a:ext cx="3432096" cy="2289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D05EF5-E373-46C2-BE08-6C3D5D3A1354}"/>
              </a:ext>
            </a:extLst>
          </p:cNvPr>
          <p:cNvSpPr txBox="1"/>
          <p:nvPr/>
        </p:nvSpPr>
        <p:spPr>
          <a:xfrm>
            <a:off x="525003" y="3585589"/>
            <a:ext cx="3288080" cy="369332"/>
          </a:xfrm>
          <a:prstGeom prst="rect">
            <a:avLst/>
          </a:prstGeom>
          <a:noFill/>
        </p:spPr>
        <p:txBody>
          <a:bodyPr wrap="none" rtlCol="0">
            <a:spAutoFit/>
          </a:bodyPr>
          <a:lstStyle/>
          <a:p>
            <a:r>
              <a:rPr lang="en-US" dirty="0"/>
              <a:t>Organizing computing clusters</a:t>
            </a:r>
          </a:p>
        </p:txBody>
      </p:sp>
      <p:pic>
        <p:nvPicPr>
          <p:cNvPr id="2050" name="Picture 2">
            <a:extLst>
              <a:ext uri="{FF2B5EF4-FFF2-40B4-BE49-F238E27FC236}">
                <a16:creationId xmlns:a16="http://schemas.microsoft.com/office/drawing/2014/main" id="{C09DC640-E101-4957-9E17-6EE6FF58B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320" y="980729"/>
            <a:ext cx="3432096" cy="24621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6912146-6482-49AC-A1E7-2414FC3811EB}"/>
              </a:ext>
            </a:extLst>
          </p:cNvPr>
          <p:cNvSpPr txBox="1"/>
          <p:nvPr/>
        </p:nvSpPr>
        <p:spPr>
          <a:xfrm>
            <a:off x="5276929" y="3588463"/>
            <a:ext cx="2646878" cy="369332"/>
          </a:xfrm>
          <a:prstGeom prst="rect">
            <a:avLst/>
          </a:prstGeom>
          <a:noFill/>
        </p:spPr>
        <p:txBody>
          <a:bodyPr wrap="none" rtlCol="0">
            <a:spAutoFit/>
          </a:bodyPr>
          <a:lstStyle/>
          <a:p>
            <a:r>
              <a:rPr lang="en-US" dirty="0"/>
              <a:t>Social network analysis </a:t>
            </a:r>
          </a:p>
        </p:txBody>
      </p:sp>
      <p:pic>
        <p:nvPicPr>
          <p:cNvPr id="2052" name="Picture 4" descr="segmentazione-mercato">
            <a:extLst>
              <a:ext uri="{FF2B5EF4-FFF2-40B4-BE49-F238E27FC236}">
                <a16:creationId xmlns:a16="http://schemas.microsoft.com/office/drawing/2014/main" id="{C6951745-E75F-4743-97C0-1074DCBD6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320124"/>
            <a:ext cx="2682918" cy="15426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22A3135-8B54-4492-B533-1BCD5D364421}"/>
              </a:ext>
            </a:extLst>
          </p:cNvPr>
          <p:cNvSpPr txBox="1"/>
          <p:nvPr/>
        </p:nvSpPr>
        <p:spPr>
          <a:xfrm>
            <a:off x="1124272" y="5862802"/>
            <a:ext cx="2377574" cy="369332"/>
          </a:xfrm>
          <a:prstGeom prst="rect">
            <a:avLst/>
          </a:prstGeom>
          <a:noFill/>
        </p:spPr>
        <p:txBody>
          <a:bodyPr wrap="none" rtlCol="0">
            <a:spAutoFit/>
          </a:bodyPr>
          <a:lstStyle/>
          <a:p>
            <a:r>
              <a:rPr lang="en-US" dirty="0"/>
              <a:t>Market Segmentation</a:t>
            </a:r>
          </a:p>
        </p:txBody>
      </p:sp>
      <p:pic>
        <p:nvPicPr>
          <p:cNvPr id="2054" name="Picture 6">
            <a:extLst>
              <a:ext uri="{FF2B5EF4-FFF2-40B4-BE49-F238E27FC236}">
                <a16:creationId xmlns:a16="http://schemas.microsoft.com/office/drawing/2014/main" id="{0FD4C30B-52C6-4CA8-9B4A-5A631D04B9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6465" y="4134761"/>
            <a:ext cx="2867805" cy="19947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0D9C8DF-E3A0-46E4-88C7-4F4678933799}"/>
              </a:ext>
            </a:extLst>
          </p:cNvPr>
          <p:cNvSpPr txBox="1"/>
          <p:nvPr/>
        </p:nvSpPr>
        <p:spPr>
          <a:xfrm>
            <a:off x="5135863" y="6256542"/>
            <a:ext cx="2929007" cy="369332"/>
          </a:xfrm>
          <a:prstGeom prst="rect">
            <a:avLst/>
          </a:prstGeom>
          <a:noFill/>
        </p:spPr>
        <p:txBody>
          <a:bodyPr wrap="none" rtlCol="0">
            <a:spAutoFit/>
          </a:bodyPr>
          <a:lstStyle/>
          <a:p>
            <a:r>
              <a:rPr lang="en-US" dirty="0"/>
              <a:t>Astronomical data analysis</a:t>
            </a:r>
          </a:p>
        </p:txBody>
      </p:sp>
      <p:sp>
        <p:nvSpPr>
          <p:cNvPr id="7" name="TextBox 4">
            <a:extLst>
              <a:ext uri="{FF2B5EF4-FFF2-40B4-BE49-F238E27FC236}">
                <a16:creationId xmlns:a16="http://schemas.microsoft.com/office/drawing/2014/main" id="{F085465F-D3C1-23F5-D56E-3EF18765195C}"/>
              </a:ext>
            </a:extLst>
          </p:cNvPr>
          <p:cNvSpPr txBox="1"/>
          <p:nvPr/>
        </p:nvSpPr>
        <p:spPr>
          <a:xfrm>
            <a:off x="-2359" y="6608059"/>
            <a:ext cx="8678816" cy="253916"/>
          </a:xfrm>
          <a:prstGeom prst="rect">
            <a:avLst/>
          </a:prstGeom>
          <a:solidFill>
            <a:schemeClr val="bg1"/>
          </a:solid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1050" dirty="0"/>
              <a:t>Materials processing with intelligent systems (MICRO-457)                                          Shevchik S., Masinelli G. &amp; Hoffmann P.</a:t>
            </a:r>
            <a:endParaRPr lang="en-US" sz="1050" dirty="0"/>
          </a:p>
        </p:txBody>
      </p:sp>
    </p:spTree>
    <p:extLst>
      <p:ext uri="{BB962C8B-B14F-4D97-AF65-F5344CB8AC3E}">
        <p14:creationId xmlns:p14="http://schemas.microsoft.com/office/powerpoint/2010/main" val="1975279141"/>
      </p:ext>
    </p:extLst>
  </p:cSld>
  <p:clrMapOvr>
    <a:masterClrMapping/>
  </p:clrMapOvr>
</p:sld>
</file>

<file path=ppt/theme/theme1.xml><?xml version="1.0" encoding="utf-8"?>
<a:theme xmlns:a="http://schemas.openxmlformats.org/drawingml/2006/main" name="LP-Lecture Template">
  <a:themeElements>
    <a:clrScheme name="3_Template n 2 SS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Template n 2 SS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LP-Lecture Theme</Template>
  <TotalTime>0</TotalTime>
  <Words>6422</Words>
  <Application>Microsoft Office PowerPoint</Application>
  <PresentationFormat>Bildschirmpräsentation (4:3)</PresentationFormat>
  <Paragraphs>961</Paragraphs>
  <Slides>61</Slides>
  <Notes>47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61</vt:i4>
      </vt:variant>
    </vt:vector>
  </HeadingPairs>
  <TitlesOfParts>
    <vt:vector size="65" baseType="lpstr">
      <vt:lpstr>Arial</vt:lpstr>
      <vt:lpstr>Calibri</vt:lpstr>
      <vt:lpstr>Cambria Math</vt:lpstr>
      <vt:lpstr>LP-Lecture Template</vt:lpstr>
      <vt:lpstr>Introduction to Machine Learning</vt:lpstr>
      <vt:lpstr>PowerPoint-Präsentation</vt:lpstr>
      <vt:lpstr>PowerPoint-Präsentation</vt:lpstr>
      <vt:lpstr>What’s Machine Learning?</vt:lpstr>
      <vt:lpstr>Supervised Learning – example 1</vt:lpstr>
      <vt:lpstr>Supervised Learning – example 2</vt:lpstr>
      <vt:lpstr>Supervised Learning – example 2 (con’t)</vt:lpstr>
      <vt:lpstr>Unsupervised Learning – example</vt:lpstr>
      <vt:lpstr>PowerPoint-Präsentation</vt:lpstr>
      <vt:lpstr>Supervised learning – univariate linear regression</vt:lpstr>
      <vt:lpstr>Supervised learning – univariate linear regression</vt:lpstr>
      <vt:lpstr>Supervised learning – univariate linear regression</vt:lpstr>
      <vt:lpstr>Supervised learning – univariate linear regression</vt:lpstr>
      <vt:lpstr>Univariate linear regression – cost function</vt:lpstr>
      <vt:lpstr>Univariate linear regression – cost function</vt:lpstr>
      <vt:lpstr>Univariate linear regression – cost function</vt:lpstr>
      <vt:lpstr>Univariate linear regression – cost function</vt:lpstr>
      <vt:lpstr>Univariate linear regression – cost function</vt:lpstr>
      <vt:lpstr>Univariate linear regression – cost function</vt:lpstr>
      <vt:lpstr>Univariate linear regression – cost function</vt:lpstr>
      <vt:lpstr>Gradient descend – outline </vt:lpstr>
      <vt:lpstr>Gradient descend – intuition</vt:lpstr>
      <vt:lpstr>Gradient descend – intuition</vt:lpstr>
      <vt:lpstr>Gradient descend – algorithm</vt:lpstr>
      <vt:lpstr>Gradient descend – learning rate </vt:lpstr>
      <vt:lpstr>Gradient descend – learning rate </vt:lpstr>
      <vt:lpstr>Supervised learning – classification problems</vt:lpstr>
      <vt:lpstr>Classification problems – linear regression</vt:lpstr>
      <vt:lpstr>Classification problems – linear regression</vt:lpstr>
      <vt:lpstr>Classification problems – logistic regression</vt:lpstr>
      <vt:lpstr>Classification problems – logistic regression</vt:lpstr>
      <vt:lpstr>Classification problems – logistic regression</vt:lpstr>
      <vt:lpstr>Classification problems – logistic regression</vt:lpstr>
      <vt:lpstr>Classification problems – logistic regression</vt:lpstr>
      <vt:lpstr>Logistic regression – intuition </vt:lpstr>
      <vt:lpstr>Logistic regression – intuition (con’t) </vt:lpstr>
      <vt:lpstr>Logistic regression – cost function</vt:lpstr>
      <vt:lpstr>Logistic regression – cost function</vt:lpstr>
      <vt:lpstr>Logistic regression – recap</vt:lpstr>
      <vt:lpstr>Neural Networks – motivations </vt:lpstr>
      <vt:lpstr>Neural Networks – motivations </vt:lpstr>
      <vt:lpstr>Neural Networks – background </vt:lpstr>
      <vt:lpstr>Neural Networks – background (con’t)</vt:lpstr>
      <vt:lpstr>Neural Networks – mathematical model</vt:lpstr>
      <vt:lpstr>Neural Networks – mathematical model</vt:lpstr>
      <vt:lpstr>Neural Networks – mathematical model</vt:lpstr>
      <vt:lpstr>Neural Networks – mathematical model</vt:lpstr>
      <vt:lpstr>Neural Networks – mathematical model</vt:lpstr>
      <vt:lpstr>Neural Networks – intuition</vt:lpstr>
      <vt:lpstr>Neural Networks – intuition</vt:lpstr>
      <vt:lpstr>Neural Networks – intuition</vt:lpstr>
      <vt:lpstr>Neural Networks – architectures</vt:lpstr>
      <vt:lpstr>Neural Networks – Examples</vt:lpstr>
      <vt:lpstr>Neural Networks – Examples</vt:lpstr>
      <vt:lpstr>Neural Networks – Examples</vt:lpstr>
      <vt:lpstr>Neural Networks – Examples</vt:lpstr>
      <vt:lpstr>Neural Networks – Examples</vt:lpstr>
      <vt:lpstr>Neural Network – cost function</vt:lpstr>
      <vt:lpstr>Neural Network – recap</vt:lpstr>
      <vt:lpstr>Content</vt:lpstr>
      <vt:lpstr>Content</vt:lpstr>
    </vt:vector>
  </TitlesOfParts>
  <Company>EPFL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IOA</dc:creator>
  <cp:lastModifiedBy>Shevchik, Sergey</cp:lastModifiedBy>
  <cp:revision>565</cp:revision>
  <dcterms:created xsi:type="dcterms:W3CDTF">2010-11-12T14:07:11Z</dcterms:created>
  <dcterms:modified xsi:type="dcterms:W3CDTF">2024-11-26T09:28:01Z</dcterms:modified>
</cp:coreProperties>
</file>